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794" r:id="rId1"/>
  </p:sldMasterIdLst>
  <p:notesMasterIdLst>
    <p:notesMasterId r:id="rId50"/>
  </p:notesMasterIdLst>
  <p:sldIdLst>
    <p:sldId id="256" r:id="rId2"/>
    <p:sldId id="310" r:id="rId3"/>
    <p:sldId id="263" r:id="rId4"/>
    <p:sldId id="341" r:id="rId5"/>
    <p:sldId id="342" r:id="rId6"/>
    <p:sldId id="347" r:id="rId7"/>
    <p:sldId id="343" r:id="rId8"/>
    <p:sldId id="261" r:id="rId9"/>
    <p:sldId id="258" r:id="rId10"/>
    <p:sldId id="344" r:id="rId11"/>
    <p:sldId id="345" r:id="rId12"/>
    <p:sldId id="377" r:id="rId13"/>
    <p:sldId id="378" r:id="rId14"/>
    <p:sldId id="348" r:id="rId15"/>
    <p:sldId id="346" r:id="rId16"/>
    <p:sldId id="329" r:id="rId17"/>
    <p:sldId id="355" r:id="rId18"/>
    <p:sldId id="356" r:id="rId19"/>
    <p:sldId id="353" r:id="rId20"/>
    <p:sldId id="351" r:id="rId21"/>
    <p:sldId id="326" r:id="rId22"/>
    <p:sldId id="357" r:id="rId23"/>
    <p:sldId id="325" r:id="rId24"/>
    <p:sldId id="339" r:id="rId25"/>
    <p:sldId id="358" r:id="rId26"/>
    <p:sldId id="359" r:id="rId27"/>
    <p:sldId id="363" r:id="rId28"/>
    <p:sldId id="373" r:id="rId29"/>
    <p:sldId id="364" r:id="rId30"/>
    <p:sldId id="362" r:id="rId31"/>
    <p:sldId id="361" r:id="rId32"/>
    <p:sldId id="366" r:id="rId33"/>
    <p:sldId id="374" r:id="rId34"/>
    <p:sldId id="376" r:id="rId35"/>
    <p:sldId id="379" r:id="rId36"/>
    <p:sldId id="352" r:id="rId37"/>
    <p:sldId id="273" r:id="rId38"/>
    <p:sldId id="276" r:id="rId39"/>
    <p:sldId id="380" r:id="rId40"/>
    <p:sldId id="332" r:id="rId41"/>
    <p:sldId id="260" r:id="rId42"/>
    <p:sldId id="288" r:id="rId43"/>
    <p:sldId id="289" r:id="rId44"/>
    <p:sldId id="266" r:id="rId45"/>
    <p:sldId id="307" r:id="rId46"/>
    <p:sldId id="308" r:id="rId47"/>
    <p:sldId id="309" r:id="rId48"/>
    <p:sldId id="311" r:id="rId4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17A43DC-F1F2-412A-ACB8-E7FFB7DA0DDC}">
          <p14:sldIdLst>
            <p14:sldId id="256"/>
            <p14:sldId id="310"/>
            <p14:sldId id="263"/>
            <p14:sldId id="341"/>
            <p14:sldId id="342"/>
            <p14:sldId id="347"/>
            <p14:sldId id="343"/>
            <p14:sldId id="261"/>
            <p14:sldId id="258"/>
            <p14:sldId id="344"/>
            <p14:sldId id="345"/>
            <p14:sldId id="377"/>
            <p14:sldId id="378"/>
            <p14:sldId id="348"/>
            <p14:sldId id="346"/>
            <p14:sldId id="329"/>
            <p14:sldId id="355"/>
            <p14:sldId id="356"/>
            <p14:sldId id="353"/>
            <p14:sldId id="351"/>
            <p14:sldId id="326"/>
            <p14:sldId id="357"/>
            <p14:sldId id="325"/>
            <p14:sldId id="339"/>
            <p14:sldId id="358"/>
            <p14:sldId id="359"/>
            <p14:sldId id="363"/>
            <p14:sldId id="373"/>
            <p14:sldId id="364"/>
            <p14:sldId id="362"/>
            <p14:sldId id="361"/>
            <p14:sldId id="366"/>
            <p14:sldId id="374"/>
            <p14:sldId id="376"/>
            <p14:sldId id="379"/>
            <p14:sldId id="352"/>
            <p14:sldId id="273"/>
            <p14:sldId id="276"/>
            <p14:sldId id="380"/>
            <p14:sldId id="332"/>
          </p14:sldIdLst>
        </p14:section>
        <p14:section name="overflow" id="{9E3DF43D-5ED1-4888-9ED2-34405F49063C}">
          <p14:sldIdLst>
            <p14:sldId id="260"/>
            <p14:sldId id="288"/>
            <p14:sldId id="289"/>
            <p14:sldId id="266"/>
            <p14:sldId id="307"/>
            <p14:sldId id="308"/>
            <p14:sldId id="309"/>
            <p14:sldId id="31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B6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12" autoAdjust="0"/>
    <p:restoredTop sz="94660"/>
  </p:normalViewPr>
  <p:slideViewPr>
    <p:cSldViewPr snapToGrid="0">
      <p:cViewPr varScale="1">
        <p:scale>
          <a:sx n="80" d="100"/>
          <a:sy n="80" d="100"/>
        </p:scale>
        <p:origin x="4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FD362D-9CE0-4707-BF97-0D7010E0D0B9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86BD77-6E8A-4D3B-A836-CF7C4DF18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80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6BD77-6E8A-4D3B-A836-CF7C4DF18A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20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Based</a:t>
            </a:r>
            <a:r>
              <a:rPr lang="en-US" baseline="0" dirty="0" smtClean="0"/>
              <a:t> on this feedback we made three design decisions:</a:t>
            </a:r>
          </a:p>
          <a:p>
            <a:endParaRPr lang="en-US" baseline="0" dirty="0" smtClean="0"/>
          </a:p>
          <a:p>
            <a:r>
              <a:rPr lang="en-US" baseline="0" dirty="0" smtClean="0"/>
              <a:t>First, we optimistically activate a grain before we run the geo-distributed protocol.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Second, we allow duplicate activations in the presence of partitions. 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Thid</a:t>
            </a:r>
            <a:r>
              <a:rPr lang="en-US" baseline="0" dirty="0" smtClean="0"/>
              <a:t>, we added an anti-entropy phase to our protocol in order to quickly detect and resolve duplicate activations.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FBAAE-B115-4A74-AC67-F7F323974052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371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98369-9742-4A2A-85CF-9B36C9BA77F1}" type="datetime1">
              <a:rPr lang="en-US" smtClean="0"/>
              <a:t>2/22/2016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135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3B256-40BE-4CCC-A0C7-9136940BAFCD}" type="datetime1">
              <a:rPr lang="en-US" smtClean="0"/>
              <a:t>2/22/2016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95955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3B256-40BE-4CCC-A0C7-9136940BAFCD}" type="datetime1">
              <a:rPr lang="en-US" smtClean="0"/>
              <a:t>2/22/2016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5292638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3B256-40BE-4CCC-A0C7-9136940BAFCD}" type="datetime1">
              <a:rPr lang="en-US" smtClean="0"/>
              <a:t>2/22/2016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72605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3B256-40BE-4CCC-A0C7-9136940BAFCD}" type="datetime1">
              <a:rPr lang="en-US" smtClean="0"/>
              <a:t>2/22/2016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5432624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3B256-40BE-4CCC-A0C7-9136940BAFCD}" type="datetime1">
              <a:rPr lang="en-US" smtClean="0"/>
              <a:t>2/22/2016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562604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AF15C-46C2-42B5-BD4D-5B922A3C59BA}" type="datetime1">
              <a:rPr lang="en-US" smtClean="0"/>
              <a:t>2/22/2016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061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58562-CE46-4915-B407-C97FE695A6F8}" type="datetime1">
              <a:rPr lang="en-US" smtClean="0"/>
              <a:t>2/22/2016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6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DAE1B-DBB9-4CE8-BF22-33C2E8C24652}" type="datetime1">
              <a:rPr lang="en-US" smtClean="0"/>
              <a:t>2/22/2016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788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E865C-2F53-4355-BD5E-488BBC1DD780}" type="datetime1">
              <a:rPr lang="en-US" smtClean="0"/>
              <a:t>2/22/2016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711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DBC6B-9E5D-41E9-9369-1540B41C99E9}" type="datetime1">
              <a:rPr lang="en-US" smtClean="0"/>
              <a:t>2/22/2016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367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CE986-83AA-4805-A9DC-73D60E9D0AE5}" type="datetime1">
              <a:rPr lang="en-US" smtClean="0"/>
              <a:t>2/22/2016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631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8300-286B-4CFB-898B-359A19C6CA90}" type="datetime1">
              <a:rPr lang="en-US" smtClean="0"/>
              <a:t>2/22/2016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75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613D7-7A10-461A-9772-B09FBA0D7725}" type="datetime1">
              <a:rPr lang="en-US" smtClean="0"/>
              <a:t>2/22/2016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856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1BE1-145F-4EA7-9840-CCF86E31A010}" type="datetime1">
              <a:rPr lang="en-US" smtClean="0"/>
              <a:t>2/22/2016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550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77D57-3DF6-499C-9657-6775EA480094}" type="datetime1">
              <a:rPr lang="en-US" smtClean="0"/>
              <a:t>2/22/2016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383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21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8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3B256-40BE-4CCC-A0C7-9136940BAFCD}" type="datetime1">
              <a:rPr lang="en-US" smtClean="0"/>
              <a:t>2/22/2016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5353" y="6450276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645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  <p:sldLayoutId id="2147483806" r:id="rId12"/>
    <p:sldLayoutId id="2147483807" r:id="rId13"/>
    <p:sldLayoutId id="2147483808" r:id="rId14"/>
    <p:sldLayoutId id="2147483809" r:id="rId15"/>
    <p:sldLayoutId id="2147483810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4865" y="269920"/>
            <a:ext cx="6124699" cy="2602548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Geo-Distribution for Orleans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695" y="3450030"/>
            <a:ext cx="7177805" cy="1388604"/>
          </a:xfrm>
        </p:spPr>
        <p:txBody>
          <a:bodyPr>
            <a:noAutofit/>
          </a:bodyPr>
          <a:lstStyle/>
          <a:p>
            <a:pPr algn="ctr"/>
            <a:r>
              <a:rPr lang="en-US" sz="2000" dirty="0"/>
              <a:t>Phil Bernstein, </a:t>
            </a:r>
            <a:r>
              <a:rPr lang="en-US" sz="2000" b="1" dirty="0"/>
              <a:t>Sebastian </a:t>
            </a:r>
            <a:r>
              <a:rPr lang="en-US" sz="2000" b="1" dirty="0" smtClean="0"/>
              <a:t>Burckhardt,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Sergey </a:t>
            </a:r>
            <a:r>
              <a:rPr lang="en-US" sz="2000" dirty="0"/>
              <a:t>Bykov, </a:t>
            </a:r>
            <a:r>
              <a:rPr lang="en-US" sz="2000" dirty="0" smtClean="0"/>
              <a:t>Natacha </a:t>
            </a:r>
            <a:r>
              <a:rPr lang="en-US" sz="2000" dirty="0"/>
              <a:t>Crooks, José Faleiro, Gabriel Kliot,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Alok </a:t>
            </a:r>
            <a:r>
              <a:rPr lang="en-US" sz="2000" dirty="0"/>
              <a:t>Kumbhare, Vivek Shah, Adriana Szekeres, Jorgen </a:t>
            </a:r>
            <a:r>
              <a:rPr lang="en-US" sz="2000" dirty="0" smtClean="0"/>
              <a:t>Thelin</a:t>
            </a:r>
          </a:p>
          <a:p>
            <a:pPr algn="ctr"/>
            <a:endParaRPr lang="en-US" sz="2000" dirty="0"/>
          </a:p>
          <a:p>
            <a:pPr algn="ctr"/>
            <a:endParaRPr lang="en-US" sz="2000" dirty="0"/>
          </a:p>
          <a:p>
            <a:pPr algn="ctr"/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887012" y="6140097"/>
            <a:ext cx="21611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October 23, 2015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2549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282" y="790344"/>
            <a:ext cx="7863618" cy="1320800"/>
          </a:xfrm>
        </p:spPr>
        <p:txBody>
          <a:bodyPr/>
          <a:lstStyle/>
          <a:p>
            <a:r>
              <a:rPr lang="en-US" dirty="0" smtClean="0"/>
              <a:t>Discovery, Routing, Administration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328" y="4917613"/>
            <a:ext cx="8209642" cy="388077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To share routing and configuration information, connect clusters by two or more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accent5"/>
                </a:solidFill>
              </a:rPr>
              <a:t>gossip channels</a:t>
            </a:r>
          </a:p>
          <a:p>
            <a:r>
              <a:rPr lang="en-US" sz="2400" dirty="0" smtClean="0"/>
              <a:t>No single point of failure</a:t>
            </a:r>
          </a:p>
          <a:p>
            <a:r>
              <a:rPr lang="en-US" sz="2400" dirty="0" smtClean="0"/>
              <a:t>Currently, each gossip channel is an Azure table</a:t>
            </a:r>
            <a:endParaRPr lang="en-US" sz="2400" dirty="0"/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400">
                <a:solidFill>
                  <a:schemeClr val="bg1"/>
                </a:solidFill>
              </a:rPr>
              <a:pPr/>
              <a:t>10</a:t>
            </a:fld>
            <a:endParaRPr lang="en-US" sz="1400" dirty="0">
              <a:solidFill>
                <a:schemeClr val="bg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174828" y="1786355"/>
            <a:ext cx="1262129" cy="1422146"/>
            <a:chOff x="2684945" y="2248261"/>
            <a:chExt cx="1768858" cy="1993120"/>
          </a:xfrm>
        </p:grpSpPr>
        <p:grpSp>
          <p:nvGrpSpPr>
            <p:cNvPr id="5" name="Group 4"/>
            <p:cNvGrpSpPr/>
            <p:nvPr/>
          </p:nvGrpSpPr>
          <p:grpSpPr>
            <a:xfrm>
              <a:off x="2684945" y="2248261"/>
              <a:ext cx="1768858" cy="1993120"/>
              <a:chOff x="4586363" y="2015342"/>
              <a:chExt cx="3113488" cy="3551774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4732672" y="2350535"/>
                <a:ext cx="2837879" cy="2937147"/>
              </a:xfrm>
              <a:prstGeom prst="ellipse">
                <a:avLst/>
              </a:prstGeom>
              <a:noFill/>
              <a:ln w="57150" cap="flat" cmpd="sng" algn="ctr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4586363" y="4244289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5825693" y="2015342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4586363" y="2737040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5825693" y="4896730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7048015" y="4244289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7048015" y="2724212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3313722" y="2812555"/>
              <a:ext cx="696295" cy="819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A</a:t>
              </a:r>
              <a:endParaRPr lang="en-US" sz="32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550730" y="1817513"/>
            <a:ext cx="1262129" cy="1422146"/>
            <a:chOff x="2684945" y="2248261"/>
            <a:chExt cx="1768858" cy="1993120"/>
          </a:xfrm>
        </p:grpSpPr>
        <p:grpSp>
          <p:nvGrpSpPr>
            <p:cNvPr id="15" name="Group 14"/>
            <p:cNvGrpSpPr/>
            <p:nvPr/>
          </p:nvGrpSpPr>
          <p:grpSpPr>
            <a:xfrm>
              <a:off x="2684945" y="2248261"/>
              <a:ext cx="1768858" cy="1993120"/>
              <a:chOff x="4586363" y="2015342"/>
              <a:chExt cx="3113488" cy="3551774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4732672" y="2350535"/>
                <a:ext cx="2837879" cy="2937147"/>
              </a:xfrm>
              <a:prstGeom prst="ellipse">
                <a:avLst/>
              </a:prstGeom>
              <a:noFill/>
              <a:ln w="57150" cap="flat" cmpd="sng" algn="ctr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4586363" y="4244289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5825693" y="2015342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4586363" y="2737040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5825693" y="4896730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7048015" y="4244289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7048015" y="2724212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3313722" y="2812555"/>
              <a:ext cx="696295" cy="819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C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350020" y="1572533"/>
            <a:ext cx="1262129" cy="1422146"/>
            <a:chOff x="2684945" y="2248261"/>
            <a:chExt cx="1768858" cy="1993120"/>
          </a:xfrm>
        </p:grpSpPr>
        <p:grpSp>
          <p:nvGrpSpPr>
            <p:cNvPr id="25" name="Group 24"/>
            <p:cNvGrpSpPr/>
            <p:nvPr/>
          </p:nvGrpSpPr>
          <p:grpSpPr>
            <a:xfrm>
              <a:off x="2684945" y="2248261"/>
              <a:ext cx="1768858" cy="1993120"/>
              <a:chOff x="4586363" y="2015342"/>
              <a:chExt cx="3113488" cy="3551774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4732672" y="2350535"/>
                <a:ext cx="2837879" cy="2937147"/>
              </a:xfrm>
              <a:prstGeom prst="ellipse">
                <a:avLst/>
              </a:prstGeom>
              <a:noFill/>
              <a:ln w="57150" cap="flat" cmpd="sng" algn="ctr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4586363" y="4244289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5825693" y="2015342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4586363" y="2737040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5825693" y="4896730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7048015" y="4244289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7048015" y="2724212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3313722" y="2812555"/>
              <a:ext cx="696295" cy="819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B</a:t>
              </a:r>
              <a:endParaRPr lang="en-US" sz="3200" dirty="0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Multi-Cluster Configuration</a:t>
            </a:r>
            <a:endParaRPr lang="en-US" sz="2400" dirty="0"/>
          </a:p>
        </p:txBody>
      </p:sp>
      <p:sp>
        <p:nvSpPr>
          <p:cNvPr id="39" name="Rectangle 38"/>
          <p:cNvSpPr/>
          <p:nvPr/>
        </p:nvSpPr>
        <p:spPr>
          <a:xfrm>
            <a:off x="1677221" y="3743001"/>
            <a:ext cx="1989330" cy="88710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Channel 1</a:t>
            </a:r>
            <a:endParaRPr lang="en-US" sz="2800" dirty="0"/>
          </a:p>
        </p:txBody>
      </p:sp>
      <p:sp>
        <p:nvSpPr>
          <p:cNvPr id="41" name="Rectangle 40"/>
          <p:cNvSpPr/>
          <p:nvPr/>
        </p:nvSpPr>
        <p:spPr>
          <a:xfrm>
            <a:off x="4116651" y="3752355"/>
            <a:ext cx="1989330" cy="88710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Channel 2</a:t>
            </a:r>
            <a:endParaRPr lang="en-US" sz="2800" dirty="0"/>
          </a:p>
        </p:txBody>
      </p:sp>
      <p:cxnSp>
        <p:nvCxnSpPr>
          <p:cNvPr id="43" name="Straight Connector 42"/>
          <p:cNvCxnSpPr>
            <a:endCxn id="39" idx="0"/>
          </p:cNvCxnSpPr>
          <p:nvPr/>
        </p:nvCxnSpPr>
        <p:spPr>
          <a:xfrm>
            <a:off x="2120304" y="2978419"/>
            <a:ext cx="551582" cy="76458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39" idx="0"/>
          </p:cNvCxnSpPr>
          <p:nvPr/>
        </p:nvCxnSpPr>
        <p:spPr>
          <a:xfrm flipH="1">
            <a:off x="2671886" y="2813048"/>
            <a:ext cx="1036855" cy="92995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17" idx="3"/>
            <a:endCxn id="39" idx="0"/>
          </p:cNvCxnSpPr>
          <p:nvPr/>
        </p:nvCxnSpPr>
        <p:spPr>
          <a:xfrm flipH="1">
            <a:off x="2671886" y="2955545"/>
            <a:ext cx="3106627" cy="78745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41" idx="0"/>
          </p:cNvCxnSpPr>
          <p:nvPr/>
        </p:nvCxnSpPr>
        <p:spPr>
          <a:xfrm>
            <a:off x="2384542" y="2678835"/>
            <a:ext cx="2726774" cy="107352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endCxn id="41" idx="0"/>
          </p:cNvCxnSpPr>
          <p:nvPr/>
        </p:nvCxnSpPr>
        <p:spPr>
          <a:xfrm>
            <a:off x="4260323" y="2782053"/>
            <a:ext cx="850993" cy="97030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41" idx="0"/>
          </p:cNvCxnSpPr>
          <p:nvPr/>
        </p:nvCxnSpPr>
        <p:spPr>
          <a:xfrm flipH="1">
            <a:off x="5111316" y="3096615"/>
            <a:ext cx="703652" cy="65574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2858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98" y="609600"/>
            <a:ext cx="6347713" cy="1320800"/>
          </a:xfrm>
        </p:spPr>
        <p:txBody>
          <a:bodyPr/>
          <a:lstStyle/>
          <a:p>
            <a:r>
              <a:rPr lang="en-US" dirty="0" smtClean="0"/>
              <a:t>Example: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29898"/>
            <a:ext cx="6796585" cy="4110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On Cluster A: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On Cluster B: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On Cluster C: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44676" y="5440861"/>
            <a:ext cx="51263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Multi-Cluster Configuration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85298" y="1637043"/>
            <a:ext cx="8973404" cy="1258421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&lt;</a:t>
            </a:r>
            <a:r>
              <a:rPr lang="en-US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MultiClusterNetwork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GlobalServiceId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=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"</a:t>
            </a:r>
            <a:r>
              <a:rPr lang="en-US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MyService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"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ClusterId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=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"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A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"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&gt;</a:t>
            </a:r>
            <a:endParaRPr lang="en-US" sz="28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     &lt;</a:t>
            </a:r>
            <a:r>
              <a:rPr lang="en-US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GossipChannel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Type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=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"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AzureTable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"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ConnectionString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=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“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Channel_1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"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/&gt; </a:t>
            </a:r>
            <a:endParaRPr lang="en-US" sz="28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     &lt;</a:t>
            </a:r>
            <a:r>
              <a:rPr lang="en-US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GossipChannel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Type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=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"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AzureTable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"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ConnectionString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=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“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Channel_2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"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/&gt; </a:t>
            </a:r>
            <a:endParaRPr lang="en-US" sz="28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</a:rPr>
              <a:t>&lt;/</a:t>
            </a:r>
            <a:r>
              <a:rPr lang="en-US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</a:rPr>
              <a:t>MultiClusterNetwork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</a:rPr>
              <a:t>&gt;</a:t>
            </a:r>
            <a:endParaRPr lang="en-US" sz="4400" dirty="0"/>
          </a:p>
        </p:txBody>
      </p:sp>
      <p:sp>
        <p:nvSpPr>
          <p:cNvPr id="8" name="Rectangle 7"/>
          <p:cNvSpPr/>
          <p:nvPr/>
        </p:nvSpPr>
        <p:spPr>
          <a:xfrm>
            <a:off x="85298" y="3538952"/>
            <a:ext cx="8973404" cy="1258421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&lt;</a:t>
            </a:r>
            <a:r>
              <a:rPr lang="en-US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MultiClusterNetwork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GlobalServiceId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=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"</a:t>
            </a:r>
            <a:r>
              <a:rPr lang="en-US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MyService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"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ClusterId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=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“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B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"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&gt;</a:t>
            </a:r>
            <a:endParaRPr lang="en-US" sz="28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     &lt;</a:t>
            </a:r>
            <a:r>
              <a:rPr lang="en-US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GossipChannel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Type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=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"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AzureTable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"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ConnectionString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=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“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Channel_1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"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/&gt; </a:t>
            </a:r>
            <a:endParaRPr lang="en-US" sz="28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     &lt;</a:t>
            </a:r>
            <a:r>
              <a:rPr lang="en-US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GossipChannel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Type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=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"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AzureTable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"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ConnectionString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=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“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Channel_2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"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/&gt; </a:t>
            </a:r>
            <a:endParaRPr lang="en-US" sz="28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</a:rPr>
              <a:t>&lt;/</a:t>
            </a:r>
            <a:r>
              <a:rPr lang="en-US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</a:rPr>
              <a:t>MultiClusterNetwork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</a:rPr>
              <a:t>&gt;</a:t>
            </a:r>
            <a:endParaRPr lang="en-US" sz="4400" dirty="0"/>
          </a:p>
        </p:txBody>
      </p:sp>
      <p:sp>
        <p:nvSpPr>
          <p:cNvPr id="9" name="Rectangle 8"/>
          <p:cNvSpPr/>
          <p:nvPr/>
        </p:nvSpPr>
        <p:spPr>
          <a:xfrm>
            <a:off x="170596" y="5455138"/>
            <a:ext cx="8973404" cy="1258421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&lt;</a:t>
            </a:r>
            <a:r>
              <a:rPr lang="en-US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MultiClusterNetwork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GlobalServiceId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=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"</a:t>
            </a:r>
            <a:r>
              <a:rPr lang="en-US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MyService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"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ClusterId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=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“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C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"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&gt;</a:t>
            </a:r>
            <a:endParaRPr lang="en-US" sz="28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     &lt;</a:t>
            </a:r>
            <a:r>
              <a:rPr lang="en-US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GossipChannel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Type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=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"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AzureTable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"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ConnectionString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=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“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Channel_1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"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/&gt; </a:t>
            </a:r>
            <a:endParaRPr lang="en-US" sz="28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     &lt;</a:t>
            </a:r>
            <a:r>
              <a:rPr lang="en-US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GossipChannel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Type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=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"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AzureTable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"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ConnectionString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=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“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Channel_2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"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/&gt; </a:t>
            </a:r>
            <a:endParaRPr lang="en-US" sz="28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</a:rPr>
              <a:t>&lt;/</a:t>
            </a:r>
            <a:r>
              <a:rPr lang="en-US" dirty="0" err="1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</a:rPr>
              <a:t>MultiClusterNetwork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</a:rPr>
              <a:t>&gt;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19872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Connected ≠ Joined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66890"/>
            <a:ext cx="8369301" cy="495141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Connecting to the multi-cluster network does not mean a cluster is part of the </a:t>
            </a:r>
            <a:r>
              <a:rPr lang="en-US" sz="2800" i="1" dirty="0" smtClean="0">
                <a:solidFill>
                  <a:srgbClr val="00B0F0"/>
                </a:solidFill>
              </a:rPr>
              <a:t>active configuration </a:t>
            </a:r>
            <a:r>
              <a:rPr lang="en-US" sz="2800" dirty="0" smtClean="0"/>
              <a:t>yet.</a:t>
            </a:r>
            <a:endParaRPr lang="en-US" sz="2800" dirty="0"/>
          </a:p>
          <a:p>
            <a:r>
              <a:rPr lang="en-US" sz="2800" dirty="0" smtClean="0"/>
              <a:t>Active configuration</a:t>
            </a:r>
          </a:p>
          <a:p>
            <a:pPr lvl="1"/>
            <a:r>
              <a:rPr lang="en-US" sz="2600" dirty="0" smtClean="0"/>
              <a:t>is controlled by administrator</a:t>
            </a:r>
          </a:p>
          <a:p>
            <a:pPr lvl="1"/>
            <a:r>
              <a:rPr lang="en-US" sz="2600" dirty="0" smtClean="0"/>
              <a:t>carries a timestamp and a comment</a:t>
            </a:r>
          </a:p>
          <a:p>
            <a:pPr lvl="1"/>
            <a:r>
              <a:rPr lang="en-US" sz="2600" dirty="0" smtClean="0"/>
              <a:t>never changes on its own (i.e. is completely independent of what nodes are connected, working, or down)</a:t>
            </a:r>
            <a:endParaRPr lang="en-US" sz="26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Multi-Cluster Configuration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4572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active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798" y="1754191"/>
            <a:ext cx="8534402" cy="131921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Administrator injects timestamped configuration on any cluster</a:t>
            </a:r>
          </a:p>
          <a:p>
            <a:r>
              <a:rPr lang="en-US" sz="2800" dirty="0" smtClean="0"/>
              <a:t>Automatically spreads through gossip channels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7798" y="3418790"/>
            <a:ext cx="9042402" cy="29591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57200"/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</a:rPr>
              <a:t>var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</a:rPr>
              <a:t>systemManagement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</a:rPr>
              <a:t> = </a:t>
            </a:r>
            <a:r>
              <a:rPr lang="en-US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</a:rPr>
              <a:t>GrainClient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</a:rPr>
              <a:t>.GrainFactory.GetGrain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</a:rPr>
              <a:t>&lt;</a:t>
            </a:r>
            <a:r>
              <a:rPr lang="en-US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</a:rPr>
              <a:t>IManagementGrain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</a:rPr>
              <a:t>&gt;(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  <a:ea typeface="Meiryo" panose="020B0604030504040204" pitchFamily="34" charset="-128"/>
            </a:endParaRPr>
          </a:p>
          <a:p>
            <a:pPr marL="1828800" marR="457200" indent="457200" algn="r"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</a:rPr>
              <a:t>RuntimeInterfaceConstants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</a:rPr>
              <a:t>.SYSTEM_MANAGEMENT_ID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</a:rPr>
              <a:t>);</a:t>
            </a:r>
          </a:p>
          <a:p>
            <a:pPr marL="1828800" marR="457200" indent="457200" algn="r">
              <a:spcBef>
                <a:spcPts val="0"/>
              </a:spcBef>
              <a:spcAft>
                <a:spcPts val="0"/>
              </a:spcAft>
            </a:pP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  <a:ea typeface="Meiryo" panose="020B0604030504040204" pitchFamily="34" charset="-128"/>
            </a:endParaRPr>
          </a:p>
          <a:p>
            <a:pPr>
              <a:lnSpc>
                <a:spcPct val="107000"/>
              </a:lnSpc>
            </a:pP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systemManagement.InjectMultiClusterConfiguration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(</a:t>
            </a:r>
            <a:endParaRPr lang="en-US" sz="28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             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new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Orleans.MultiCluster.</a:t>
            </a:r>
            <a:r>
              <a:rPr lang="en-US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MultiClusterConfiguration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(</a:t>
            </a:r>
            <a:endParaRPr lang="en-US" sz="28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                   </a:t>
            </a:r>
            <a:r>
              <a:rPr lang="en-US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DateTime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.UtcNow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,</a:t>
            </a:r>
            <a:endParaRPr lang="en-US" sz="28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</a:rPr>
              <a:t>				     "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</a:rPr>
              <a:t>A,B,C</a:t>
            </a:r>
            <a:r>
              <a:rPr lang="en-US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</a:rPr>
              <a:t>"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,</a:t>
            </a:r>
            <a:endParaRPr lang="en-US" sz="28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                   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"I am now adding cluster </a:t>
            </a:r>
            <a:r>
              <a:rPr lang="en-US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C"</a:t>
            </a:r>
            <a:endParaRPr lang="en-US" sz="28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</a:rPr>
              <a:t>                ));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Meiryo" panose="020B0604030504040204" pitchFamily="34" charset="-128"/>
              </a:rPr>
              <a:t>	</a:t>
            </a:r>
            <a:endParaRPr lang="en-US" dirty="0">
              <a:solidFill>
                <a:srgbClr val="000000"/>
              </a:solidFill>
              <a:effectLst/>
              <a:latin typeface="Consolas" panose="020B0609020204030204" pitchFamily="49" charset="0"/>
              <a:ea typeface="Meiryo" panose="020B0604030504040204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Multi-Cluster Configuration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0462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2: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41460" y="4699630"/>
            <a:ext cx="5559535" cy="58477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dirty="0" smtClean="0"/>
              <a:t>Global Single-Instance Grains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4033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91980" y="2524187"/>
            <a:ext cx="7160040" cy="739947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Grains marked as single-instance are kept in a separate directory that is </a:t>
            </a:r>
            <a:r>
              <a:rPr lang="en-US" sz="2800" i="1" dirty="0" smtClean="0"/>
              <a:t>coordinated globally</a:t>
            </a:r>
          </a:p>
          <a:p>
            <a:endParaRPr lang="en-US" sz="1600" i="1" dirty="0"/>
          </a:p>
          <a:p>
            <a:r>
              <a:rPr lang="en-US" sz="2800" dirty="0" smtClean="0"/>
              <a:t>Calls to the grain are routed to</a:t>
            </a:r>
          </a:p>
          <a:p>
            <a:pPr lvl="1"/>
            <a:r>
              <a:rPr lang="en-US" sz="2600" dirty="0" smtClean="0"/>
              <a:t>the cluster containing the current activation (if it exists)</a:t>
            </a:r>
          </a:p>
          <a:p>
            <a:pPr lvl="1"/>
            <a:r>
              <a:rPr lang="en-US" sz="2600" dirty="0" smtClean="0"/>
              <a:t>a new activation in the caller’s cluster</a:t>
            </a:r>
            <a:br>
              <a:rPr lang="en-US" sz="2600" dirty="0" smtClean="0"/>
            </a:br>
            <a:r>
              <a:rPr lang="en-US" sz="2600" dirty="0" smtClean="0"/>
              <a:t>(otherwise)</a:t>
            </a:r>
            <a:br>
              <a:rPr lang="en-US" sz="2600" dirty="0" smtClean="0"/>
            </a:br>
            <a:endParaRPr lang="en-US" sz="2600" dirty="0" smtClean="0"/>
          </a:p>
          <a:p>
            <a:endParaRPr lang="en-US" sz="2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Global Single-Instance Grains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-225188" y="2430494"/>
            <a:ext cx="95056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457200">
              <a:spcBef>
                <a:spcPts val="0"/>
              </a:spcBef>
              <a:spcAft>
                <a:spcPts val="0"/>
              </a:spcAft>
            </a:pPr>
            <a:endParaRPr lang="en-US" sz="2800" dirty="0">
              <a:solidFill>
                <a:srgbClr val="000000"/>
              </a:solidFill>
              <a:effectLst/>
              <a:latin typeface="Consolas" panose="020B0609020204030204" pitchFamily="49" charset="0"/>
              <a:ea typeface="Meiryo" panose="020B0604030504040204" pitchFamily="34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1638" y="799278"/>
            <a:ext cx="822817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[</a:t>
            </a:r>
            <a:r>
              <a:rPr lang="en-US" sz="200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GlobalSingleInstance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</a:p>
          <a:p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class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2000" dirty="0" err="1" smtClean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MyGrain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Orleans.</a:t>
            </a:r>
            <a:r>
              <a:rPr lang="en-US" sz="200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Grain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2000" dirty="0" err="1" smtClean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IMyGrain</a:t>
            </a:r>
            <a:r>
              <a:rPr lang="en-US" sz="2000" dirty="0" smtClean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</a:p>
          <a:p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...</a:t>
            </a:r>
          </a:p>
          <a:p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}</a:t>
            </a:r>
            <a:endParaRPr lang="en-US" sz="4800" dirty="0">
              <a:highlight>
                <a:srgbClr val="FF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11318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282" y="868908"/>
            <a:ext cx="6347713" cy="1320800"/>
          </a:xfrm>
        </p:spPr>
        <p:txBody>
          <a:bodyPr>
            <a:normAutofit/>
          </a:bodyPr>
          <a:lstStyle/>
          <a:p>
            <a:r>
              <a:rPr lang="en-US" dirty="0" smtClean="0"/>
              <a:t>Typical indications for using a</a:t>
            </a:r>
            <a:br>
              <a:rPr lang="en-US" dirty="0" smtClean="0"/>
            </a:br>
            <a:r>
              <a:rPr lang="en-US" dirty="0" smtClean="0"/>
              <a:t>global-single-instance grain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802035"/>
            <a:ext cx="6347714" cy="388077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vast majority of accesses to the grain are in one cluster.</a:t>
            </a:r>
          </a:p>
          <a:p>
            <a:r>
              <a:rPr lang="en-US" sz="2800" dirty="0" smtClean="0"/>
              <a:t>But the grain needs to be instantiable in different clusters at different times, e.g., due to:</a:t>
            </a:r>
          </a:p>
          <a:p>
            <a:pPr lvl="1"/>
            <a:r>
              <a:rPr lang="en-US" sz="2600" dirty="0" smtClean="0"/>
              <a:t>Changing access patterns</a:t>
            </a:r>
          </a:p>
          <a:p>
            <a:pPr lvl="1"/>
            <a:r>
              <a:rPr lang="en-US" sz="2600" dirty="0" smtClean="0"/>
              <a:t>Cluster failure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400">
                <a:solidFill>
                  <a:schemeClr val="bg1"/>
                </a:solidFill>
              </a:rPr>
              <a:pPr/>
              <a:t>16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Global Single-Instance Grains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3960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 Game Grain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Global Single-Instance Grains</a:t>
            </a:r>
            <a:endParaRPr lang="en-US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389660" y="2028728"/>
            <a:ext cx="8204985" cy="4346838"/>
            <a:chOff x="1965158" y="1323472"/>
            <a:chExt cx="7057520" cy="3664623"/>
          </a:xfrm>
        </p:grpSpPr>
        <p:sp>
          <p:nvSpPr>
            <p:cNvPr id="7" name="Cloud 6"/>
            <p:cNvSpPr/>
            <p:nvPr/>
          </p:nvSpPr>
          <p:spPr>
            <a:xfrm>
              <a:off x="1965158" y="1323472"/>
              <a:ext cx="3056021" cy="2646949"/>
            </a:xfrm>
            <a:prstGeom prst="clou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685800"/>
              <a:endParaRPr lang="en-US" sz="1350">
                <a:solidFill>
                  <a:prstClr val="black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063919" y="3741154"/>
              <a:ext cx="717381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/>
              <a:r>
                <a:rPr lang="en-US" sz="2400" dirty="0">
                  <a:solidFill>
                    <a:prstClr val="black"/>
                  </a:solidFill>
                </a:rPr>
                <a:t>DC1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834960" y="3799409"/>
              <a:ext cx="755192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/>
              <a:r>
                <a:rPr lang="en-US" sz="2400" dirty="0">
                  <a:solidFill>
                    <a:prstClr val="black"/>
                  </a:solidFill>
                </a:rPr>
                <a:t>DC2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493168" y="1624261"/>
              <a:ext cx="986591" cy="44917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685800"/>
              <a:r>
                <a:rPr lang="en-US" sz="1500" dirty="0">
                  <a:solidFill>
                    <a:prstClr val="white"/>
                  </a:solidFill>
                </a:rPr>
                <a:t>Silo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11274" y="3007895"/>
              <a:ext cx="1257302" cy="44917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685800"/>
              <a:r>
                <a:rPr lang="en-US" sz="2400" dirty="0" smtClean="0">
                  <a:solidFill>
                    <a:prstClr val="white"/>
                  </a:solidFill>
                </a:rPr>
                <a:t>Frontend</a:t>
              </a:r>
              <a:endParaRPr lang="en-US" sz="2400" dirty="0">
                <a:solidFill>
                  <a:prstClr val="white"/>
                </a:solidFill>
              </a:endParaRPr>
            </a:p>
          </p:txBody>
        </p:sp>
        <p:cxnSp>
          <p:nvCxnSpPr>
            <p:cNvPr id="12" name="Elbow Connector 11"/>
            <p:cNvCxnSpPr>
              <a:stCxn id="22" idx="2"/>
              <a:endCxn id="11" idx="0"/>
            </p:cNvCxnSpPr>
            <p:nvPr/>
          </p:nvCxnSpPr>
          <p:spPr>
            <a:xfrm rot="16200000" flipH="1">
              <a:off x="3263735" y="2631704"/>
              <a:ext cx="749136" cy="3244"/>
            </a:xfrm>
            <a:prstGeom prst="bentConnector3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Cloud 12"/>
            <p:cNvSpPr/>
            <p:nvPr/>
          </p:nvSpPr>
          <p:spPr>
            <a:xfrm>
              <a:off x="5791199" y="1323472"/>
              <a:ext cx="3231479" cy="2735182"/>
            </a:xfrm>
            <a:prstGeom prst="clou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685800"/>
              <a:endParaRPr lang="en-US" sz="1350">
                <a:solidFill>
                  <a:prstClr val="black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319209" y="1555435"/>
              <a:ext cx="986591" cy="44917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685800"/>
              <a:r>
                <a:rPr lang="en-US" sz="1500" dirty="0">
                  <a:solidFill>
                    <a:prstClr val="white"/>
                  </a:solidFill>
                </a:rPr>
                <a:t>Silo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989340" y="3007895"/>
              <a:ext cx="1276735" cy="44917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685800"/>
              <a:r>
                <a:rPr lang="en-US" sz="2400" dirty="0" smtClean="0">
                  <a:solidFill>
                    <a:prstClr val="white"/>
                  </a:solidFill>
                </a:rPr>
                <a:t>Frontend</a:t>
              </a:r>
              <a:endParaRPr lang="en-US" sz="2400" dirty="0">
                <a:solidFill>
                  <a:prstClr val="white"/>
                </a:solidFill>
              </a:endParaRPr>
            </a:p>
          </p:txBody>
        </p:sp>
        <p:cxnSp>
          <p:nvCxnSpPr>
            <p:cNvPr id="16" name="Elbow Connector 15"/>
            <p:cNvCxnSpPr>
              <a:stCxn id="24" idx="2"/>
              <a:endCxn id="15" idx="0"/>
            </p:cNvCxnSpPr>
            <p:nvPr/>
          </p:nvCxnSpPr>
          <p:spPr>
            <a:xfrm rot="16200000" flipH="1">
              <a:off x="7212323" y="2592509"/>
              <a:ext cx="825571" cy="5200"/>
            </a:xfrm>
            <a:prstGeom prst="bentConnector3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2483768" y="4538916"/>
              <a:ext cx="2307557" cy="44917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685800"/>
              <a:r>
                <a:rPr lang="en-US" sz="2400" dirty="0" smtClean="0">
                  <a:solidFill>
                    <a:prstClr val="white"/>
                  </a:solidFill>
                </a:rPr>
                <a:t>Clients</a:t>
              </a:r>
              <a:endParaRPr lang="en-US" sz="2400" dirty="0">
                <a:solidFill>
                  <a:prstClr val="white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471334" y="4507833"/>
              <a:ext cx="2307557" cy="44917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685800"/>
              <a:r>
                <a:rPr lang="en-US" sz="2400" dirty="0" smtClean="0">
                  <a:solidFill>
                    <a:prstClr val="white"/>
                  </a:solidFill>
                </a:rPr>
                <a:t>Clients</a:t>
              </a:r>
              <a:endParaRPr lang="en-US" sz="2400" dirty="0">
                <a:solidFill>
                  <a:prstClr val="white"/>
                </a:solidFill>
              </a:endParaRPr>
            </a:p>
          </p:txBody>
        </p:sp>
        <p:cxnSp>
          <p:nvCxnSpPr>
            <p:cNvPr id="19" name="Elbow Connector 18"/>
            <p:cNvCxnSpPr>
              <a:stCxn id="11" idx="2"/>
              <a:endCxn id="17" idx="0"/>
            </p:cNvCxnSpPr>
            <p:nvPr/>
          </p:nvCxnSpPr>
          <p:spPr>
            <a:xfrm rot="5400000">
              <a:off x="3097815" y="3996806"/>
              <a:ext cx="1081843" cy="2378"/>
            </a:xfrm>
            <a:prstGeom prst="bentConnector3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Elbow Connector 19"/>
            <p:cNvCxnSpPr>
              <a:stCxn id="15" idx="2"/>
              <a:endCxn id="18" idx="0"/>
            </p:cNvCxnSpPr>
            <p:nvPr/>
          </p:nvCxnSpPr>
          <p:spPr>
            <a:xfrm rot="5400000">
              <a:off x="7101036" y="3981155"/>
              <a:ext cx="1050759" cy="2596"/>
            </a:xfrm>
            <a:prstGeom prst="bentConnector3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3318711" y="1716504"/>
              <a:ext cx="986591" cy="44917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685800"/>
              <a:r>
                <a:rPr lang="en-US" sz="1500" dirty="0">
                  <a:solidFill>
                    <a:prstClr val="white"/>
                  </a:solidFill>
                </a:rPr>
                <a:t>Silo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081728" y="1809580"/>
              <a:ext cx="1109903" cy="44917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685800"/>
              <a:r>
                <a:rPr lang="en-US" sz="2400" dirty="0">
                  <a:solidFill>
                    <a:prstClr val="white"/>
                  </a:solidFill>
                </a:rPr>
                <a:t>Silo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225966" y="1633469"/>
              <a:ext cx="986591" cy="44917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685800"/>
              <a:r>
                <a:rPr lang="en-US" sz="1500" dirty="0">
                  <a:solidFill>
                    <a:prstClr val="white"/>
                  </a:solidFill>
                </a:rPr>
                <a:t>Silo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129213" y="1733145"/>
              <a:ext cx="986591" cy="44917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685800"/>
              <a:r>
                <a:rPr lang="en-US" sz="2400" dirty="0">
                  <a:solidFill>
                    <a:prstClr val="white"/>
                  </a:solidFill>
                </a:rPr>
                <a:t>Silo</a:t>
              </a: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2952750" y="1492606"/>
              <a:ext cx="5514975" cy="817457"/>
            </a:xfrm>
            <a:prstGeom prst="roundRect">
              <a:avLst/>
            </a:prstGeom>
            <a:noFill/>
            <a:ln w="28575">
              <a:prstDash val="sys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685800"/>
              <a:endParaRPr lang="en-US" sz="1350">
                <a:solidFill>
                  <a:prstClr val="black"/>
                </a:solidFill>
              </a:endParaRPr>
            </a:p>
          </p:txBody>
        </p:sp>
      </p:grpSp>
      <p:sp>
        <p:nvSpPr>
          <p:cNvPr id="26" name="Oval 25"/>
          <p:cNvSpPr/>
          <p:nvPr/>
        </p:nvSpPr>
        <p:spPr>
          <a:xfrm>
            <a:off x="2563684" y="2628615"/>
            <a:ext cx="330424" cy="312981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389396" y="1361571"/>
            <a:ext cx="25226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2400" dirty="0" smtClean="0">
                <a:solidFill>
                  <a:prstClr val="black"/>
                </a:solidFill>
              </a:rPr>
              <a:t>Single-Instance Game Grain</a:t>
            </a:r>
            <a:endParaRPr lang="en-US" sz="2400" dirty="0">
              <a:solidFill>
                <a:prstClr val="black"/>
              </a:solidFill>
            </a:endParaRPr>
          </a:p>
        </p:txBody>
      </p:sp>
      <p:cxnSp>
        <p:nvCxnSpPr>
          <p:cNvPr id="28" name="Elbow Connector 27"/>
          <p:cNvCxnSpPr>
            <a:stCxn id="26" idx="6"/>
            <a:endCxn id="24" idx="1"/>
          </p:cNvCxnSpPr>
          <p:nvPr/>
        </p:nvCxnSpPr>
        <p:spPr>
          <a:xfrm flipV="1">
            <a:off x="2894108" y="2781067"/>
            <a:ext cx="3499218" cy="4039"/>
          </a:xfrm>
          <a:prstGeom prst="bentConnector3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reeform 28"/>
          <p:cNvSpPr/>
          <p:nvPr/>
        </p:nvSpPr>
        <p:spPr>
          <a:xfrm>
            <a:off x="2744214" y="1711185"/>
            <a:ext cx="674396" cy="900645"/>
          </a:xfrm>
          <a:custGeom>
            <a:avLst/>
            <a:gdLst>
              <a:gd name="connsiteX0" fmla="*/ 742950 w 742950"/>
              <a:gd name="connsiteY0" fmla="*/ 49251 h 751380"/>
              <a:gd name="connsiteX1" fmla="*/ 506186 w 742950"/>
              <a:gd name="connsiteY1" fmla="*/ 73744 h 751380"/>
              <a:gd name="connsiteX2" fmla="*/ 0 w 742950"/>
              <a:gd name="connsiteY2" fmla="*/ 751380 h 751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2950" h="751380">
                <a:moveTo>
                  <a:pt x="742950" y="49251"/>
                </a:moveTo>
                <a:cubicBezTo>
                  <a:pt x="686480" y="2987"/>
                  <a:pt x="630011" y="-43277"/>
                  <a:pt x="506186" y="73744"/>
                </a:cubicBezTo>
                <a:cubicBezTo>
                  <a:pt x="382361" y="190765"/>
                  <a:pt x="191180" y="471072"/>
                  <a:pt x="0" y="751380"/>
                </a:cubicBezTo>
              </a:path>
            </a:pathLst>
          </a:custGeom>
          <a:noFill/>
          <a:ln w="44450">
            <a:solidFill>
              <a:schemeClr val="accent2">
                <a:lumMod val="75000"/>
              </a:schemeClr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1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 Game Grain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Global Single-Instance Grains</a:t>
            </a:r>
            <a:endParaRPr lang="en-US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285750" y="1613091"/>
            <a:ext cx="8204985" cy="4346838"/>
            <a:chOff x="1965158" y="1323472"/>
            <a:chExt cx="7057520" cy="3664623"/>
          </a:xfrm>
        </p:grpSpPr>
        <p:sp>
          <p:nvSpPr>
            <p:cNvPr id="7" name="Cloud 6"/>
            <p:cNvSpPr/>
            <p:nvPr/>
          </p:nvSpPr>
          <p:spPr>
            <a:xfrm>
              <a:off x="1965158" y="1323472"/>
              <a:ext cx="3056021" cy="2646949"/>
            </a:xfrm>
            <a:prstGeom prst="clou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685800"/>
              <a:endParaRPr lang="en-US" sz="1350">
                <a:solidFill>
                  <a:prstClr val="black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063919" y="3741154"/>
              <a:ext cx="717381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/>
              <a:r>
                <a:rPr lang="en-US" sz="2400" dirty="0">
                  <a:solidFill>
                    <a:prstClr val="black"/>
                  </a:solidFill>
                </a:rPr>
                <a:t>DC1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834960" y="3799409"/>
              <a:ext cx="755192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/>
              <a:r>
                <a:rPr lang="en-US" sz="2400" dirty="0">
                  <a:solidFill>
                    <a:prstClr val="black"/>
                  </a:solidFill>
                </a:rPr>
                <a:t>DC2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493168" y="1624261"/>
              <a:ext cx="986591" cy="44917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685800"/>
              <a:r>
                <a:rPr lang="en-US" sz="1500" dirty="0">
                  <a:solidFill>
                    <a:prstClr val="white"/>
                  </a:solidFill>
                </a:rPr>
                <a:t>Silo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11274" y="3007895"/>
              <a:ext cx="1257302" cy="44917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685800"/>
              <a:r>
                <a:rPr lang="en-US" sz="2400" dirty="0" smtClean="0">
                  <a:solidFill>
                    <a:prstClr val="white"/>
                  </a:solidFill>
                </a:rPr>
                <a:t>Frontend</a:t>
              </a:r>
              <a:endParaRPr lang="en-US" sz="2400" dirty="0">
                <a:solidFill>
                  <a:prstClr val="white"/>
                </a:solidFill>
              </a:endParaRPr>
            </a:p>
          </p:txBody>
        </p:sp>
        <p:cxnSp>
          <p:nvCxnSpPr>
            <p:cNvPr id="12" name="Elbow Connector 11"/>
            <p:cNvCxnSpPr>
              <a:stCxn id="21" idx="2"/>
              <a:endCxn id="11" idx="0"/>
            </p:cNvCxnSpPr>
            <p:nvPr/>
          </p:nvCxnSpPr>
          <p:spPr>
            <a:xfrm rot="16200000" flipH="1">
              <a:off x="3263735" y="2631704"/>
              <a:ext cx="749136" cy="3244"/>
            </a:xfrm>
            <a:prstGeom prst="bentConnector3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Cloud 12"/>
            <p:cNvSpPr/>
            <p:nvPr/>
          </p:nvSpPr>
          <p:spPr>
            <a:xfrm>
              <a:off x="5791199" y="1323472"/>
              <a:ext cx="3231479" cy="2735182"/>
            </a:xfrm>
            <a:prstGeom prst="clou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685800"/>
              <a:endParaRPr lang="en-US" sz="1350">
                <a:solidFill>
                  <a:prstClr val="black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319209" y="1555435"/>
              <a:ext cx="986591" cy="44917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685800"/>
              <a:r>
                <a:rPr lang="en-US" sz="1500" dirty="0">
                  <a:solidFill>
                    <a:prstClr val="white"/>
                  </a:solidFill>
                </a:rPr>
                <a:t>Silo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989340" y="3007895"/>
              <a:ext cx="1276735" cy="44917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685800"/>
              <a:r>
                <a:rPr lang="en-US" sz="2400" dirty="0" smtClean="0">
                  <a:solidFill>
                    <a:prstClr val="white"/>
                  </a:solidFill>
                </a:rPr>
                <a:t>Frontend</a:t>
              </a:r>
              <a:endParaRPr lang="en-US" sz="2400" dirty="0">
                <a:solidFill>
                  <a:prstClr val="white"/>
                </a:solidFill>
              </a:endParaRPr>
            </a:p>
          </p:txBody>
        </p:sp>
        <p:cxnSp>
          <p:nvCxnSpPr>
            <p:cNvPr id="16" name="Elbow Connector 15"/>
            <p:cNvCxnSpPr>
              <a:stCxn id="23" idx="2"/>
              <a:endCxn id="15" idx="0"/>
            </p:cNvCxnSpPr>
            <p:nvPr/>
          </p:nvCxnSpPr>
          <p:spPr>
            <a:xfrm rot="16200000" flipH="1">
              <a:off x="7212323" y="2592509"/>
              <a:ext cx="825571" cy="5200"/>
            </a:xfrm>
            <a:prstGeom prst="bentConnector3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2483768" y="4538916"/>
              <a:ext cx="2307557" cy="44917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685800"/>
              <a:r>
                <a:rPr lang="en-US" sz="2400" dirty="0" smtClean="0">
                  <a:solidFill>
                    <a:prstClr val="white"/>
                  </a:solidFill>
                </a:rPr>
                <a:t>Clients</a:t>
              </a:r>
              <a:endParaRPr lang="en-US" sz="2400" dirty="0">
                <a:solidFill>
                  <a:prstClr val="white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471334" y="4507833"/>
              <a:ext cx="2307557" cy="44917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685800"/>
              <a:r>
                <a:rPr lang="en-US" sz="2400" dirty="0" smtClean="0">
                  <a:solidFill>
                    <a:prstClr val="white"/>
                  </a:solidFill>
                </a:rPr>
                <a:t>Clients</a:t>
              </a:r>
              <a:endParaRPr lang="en-US" sz="2400" dirty="0">
                <a:solidFill>
                  <a:prstClr val="white"/>
                </a:solidFill>
              </a:endParaRPr>
            </a:p>
          </p:txBody>
        </p:sp>
        <p:cxnSp>
          <p:nvCxnSpPr>
            <p:cNvPr id="19" name="Elbow Connector 18"/>
            <p:cNvCxnSpPr>
              <a:stCxn id="15" idx="2"/>
              <a:endCxn id="18" idx="0"/>
            </p:cNvCxnSpPr>
            <p:nvPr/>
          </p:nvCxnSpPr>
          <p:spPr>
            <a:xfrm rot="5400000">
              <a:off x="7101036" y="3981155"/>
              <a:ext cx="1050759" cy="2596"/>
            </a:xfrm>
            <a:prstGeom prst="bentConnector3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3318711" y="1716504"/>
              <a:ext cx="986591" cy="44917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685800"/>
              <a:r>
                <a:rPr lang="en-US" sz="1500" dirty="0">
                  <a:solidFill>
                    <a:prstClr val="white"/>
                  </a:solidFill>
                </a:rPr>
                <a:t>Silo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081728" y="1809580"/>
              <a:ext cx="1109903" cy="44917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685800"/>
              <a:r>
                <a:rPr lang="en-US" sz="2400" dirty="0">
                  <a:solidFill>
                    <a:prstClr val="white"/>
                  </a:solidFill>
                </a:rPr>
                <a:t>Silo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225966" y="1633469"/>
              <a:ext cx="986591" cy="44917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685800"/>
              <a:r>
                <a:rPr lang="en-US" sz="1500" dirty="0">
                  <a:solidFill>
                    <a:prstClr val="white"/>
                  </a:solidFill>
                </a:rPr>
                <a:t>Silo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129213" y="1733145"/>
              <a:ext cx="986591" cy="44917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685800"/>
              <a:r>
                <a:rPr lang="en-US" sz="2400" dirty="0">
                  <a:solidFill>
                    <a:prstClr val="white"/>
                  </a:solidFill>
                </a:rPr>
                <a:t>Silo</a:t>
              </a: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952750" y="1492606"/>
              <a:ext cx="5514975" cy="817457"/>
            </a:xfrm>
            <a:prstGeom prst="roundRect">
              <a:avLst/>
            </a:prstGeom>
            <a:noFill/>
            <a:ln w="28575">
              <a:prstDash val="sys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685800"/>
              <a:endParaRPr lang="en-US" sz="1350">
                <a:solidFill>
                  <a:prstClr val="black"/>
                </a:solidFill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6243893" y="894622"/>
            <a:ext cx="26834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685800"/>
            <a:r>
              <a:rPr lang="en-US" sz="2400" dirty="0" smtClean="0">
                <a:solidFill>
                  <a:prstClr val="black"/>
                </a:solidFill>
              </a:rPr>
              <a:t>New Single-Instance Game Grain</a:t>
            </a:r>
          </a:p>
        </p:txBody>
      </p:sp>
      <p:cxnSp>
        <p:nvCxnSpPr>
          <p:cNvPr id="26" name="Elbow Connector 25"/>
          <p:cNvCxnSpPr>
            <a:endCxn id="23" idx="1"/>
          </p:cNvCxnSpPr>
          <p:nvPr/>
        </p:nvCxnSpPr>
        <p:spPr>
          <a:xfrm>
            <a:off x="3209193" y="2365052"/>
            <a:ext cx="3080223" cy="378"/>
          </a:xfrm>
          <a:prstGeom prst="bentConnector3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Multiply 26"/>
          <p:cNvSpPr/>
          <p:nvPr/>
        </p:nvSpPr>
        <p:spPr>
          <a:xfrm>
            <a:off x="253804" y="1889245"/>
            <a:ext cx="3788279" cy="2968216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7105990" y="2167170"/>
            <a:ext cx="330424" cy="312981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2119184" y="4992130"/>
            <a:ext cx="4732638" cy="426308"/>
          </a:xfrm>
          <a:custGeom>
            <a:avLst/>
            <a:gdLst>
              <a:gd name="connsiteX0" fmla="*/ 4732638 w 4732638"/>
              <a:gd name="connsiteY0" fmla="*/ 0 h 426308"/>
              <a:gd name="connsiteX1" fmla="*/ 0 w 4732638"/>
              <a:gd name="connsiteY1" fmla="*/ 24713 h 426308"/>
              <a:gd name="connsiteX2" fmla="*/ 0 w 4732638"/>
              <a:gd name="connsiteY2" fmla="*/ 426308 h 426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32638" h="426308">
                <a:moveTo>
                  <a:pt x="4732638" y="0"/>
                </a:moveTo>
                <a:lnTo>
                  <a:pt x="0" y="24713"/>
                </a:lnTo>
                <a:lnTo>
                  <a:pt x="0" y="426308"/>
                </a:lnTo>
              </a:path>
            </a:pathLst>
          </a:custGeom>
          <a:ln w="381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 rot="17455059" flipV="1">
            <a:off x="7662983" y="1779679"/>
            <a:ext cx="674396" cy="900645"/>
          </a:xfrm>
          <a:custGeom>
            <a:avLst/>
            <a:gdLst>
              <a:gd name="connsiteX0" fmla="*/ 742950 w 742950"/>
              <a:gd name="connsiteY0" fmla="*/ 49251 h 751380"/>
              <a:gd name="connsiteX1" fmla="*/ 506186 w 742950"/>
              <a:gd name="connsiteY1" fmla="*/ 73744 h 751380"/>
              <a:gd name="connsiteX2" fmla="*/ 0 w 742950"/>
              <a:gd name="connsiteY2" fmla="*/ 751380 h 751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2950" h="751380">
                <a:moveTo>
                  <a:pt x="742950" y="49251"/>
                </a:moveTo>
                <a:cubicBezTo>
                  <a:pt x="686480" y="2987"/>
                  <a:pt x="630011" y="-43277"/>
                  <a:pt x="506186" y="73744"/>
                </a:cubicBezTo>
                <a:cubicBezTo>
                  <a:pt x="382361" y="190765"/>
                  <a:pt x="191180" y="471072"/>
                  <a:pt x="0" y="751380"/>
                </a:cubicBezTo>
              </a:path>
            </a:pathLst>
          </a:custGeom>
          <a:noFill/>
          <a:ln w="44450">
            <a:solidFill>
              <a:schemeClr val="accent2">
                <a:lumMod val="75000"/>
              </a:schemeClr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17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282" y="839790"/>
            <a:ext cx="6347713" cy="1320800"/>
          </a:xfrm>
        </p:spPr>
        <p:txBody>
          <a:bodyPr/>
          <a:lstStyle/>
          <a:p>
            <a:r>
              <a:rPr lang="en-US" dirty="0" smtClean="0"/>
              <a:t>Guarantees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2547" y="1979388"/>
            <a:ext cx="7494181" cy="4637312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If cross-cluster communication is functional, at most one activation globally.</a:t>
            </a:r>
          </a:p>
          <a:p>
            <a:r>
              <a:rPr lang="en-US" sz="2800" dirty="0" smtClean="0"/>
              <a:t>If cross-cluster communication is broken, there may be multiple activations temporarily</a:t>
            </a:r>
          </a:p>
          <a:p>
            <a:pPr lvl="1"/>
            <a:r>
              <a:rPr lang="en-US" sz="2800" dirty="0" smtClean="0"/>
              <a:t>Duplicate instances are automatically deactivated once communication is restored</a:t>
            </a:r>
          </a:p>
          <a:p>
            <a:pPr lvl="1"/>
            <a:endParaRPr lang="en-US" sz="2800" dirty="0"/>
          </a:p>
          <a:p>
            <a:r>
              <a:rPr lang="en-US" sz="3000" dirty="0" smtClean="0">
                <a:solidFill>
                  <a:schemeClr val="accent5"/>
                </a:solidFill>
              </a:rPr>
              <a:t>Same as for regular single-cluster grains today!</a:t>
            </a:r>
            <a:endParaRPr lang="en-US" sz="3000" dirty="0">
              <a:solidFill>
                <a:schemeClr val="accent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Global Single-Instance Grains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0783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Goals for the meeting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900"/>
              </a:spcAft>
            </a:pPr>
            <a:r>
              <a:rPr lang="en-US" sz="2800" dirty="0" smtClean="0"/>
              <a:t>Explain the four main components of the proposed architecture</a:t>
            </a:r>
          </a:p>
          <a:p>
            <a:pPr>
              <a:spcAft>
                <a:spcPts val="900"/>
              </a:spcAft>
            </a:pPr>
            <a:endParaRPr lang="en-US" sz="2800" dirty="0"/>
          </a:p>
          <a:p>
            <a:pPr>
              <a:spcAft>
                <a:spcPts val="900"/>
              </a:spcAft>
            </a:pPr>
            <a:endParaRPr lang="en-US" sz="2800" dirty="0" smtClean="0"/>
          </a:p>
          <a:p>
            <a:pPr>
              <a:spcAft>
                <a:spcPts val="900"/>
              </a:spcAft>
            </a:pPr>
            <a:endParaRPr lang="en-US" sz="2800" dirty="0" smtClean="0"/>
          </a:p>
          <a:p>
            <a:pPr>
              <a:spcAft>
                <a:spcPts val="900"/>
              </a:spcAft>
            </a:pPr>
            <a:r>
              <a:rPr lang="en-US" sz="2800" dirty="0" smtClean="0"/>
              <a:t>Solicit feedback on user requirements and design ideas</a:t>
            </a:r>
            <a:endParaRPr lang="en-US" sz="2800" dirty="0"/>
          </a:p>
          <a:p>
            <a:pPr>
              <a:spcAft>
                <a:spcPts val="900"/>
              </a:spcAft>
            </a:pPr>
            <a:r>
              <a:rPr lang="en-US" sz="2800" dirty="0" smtClean="0"/>
              <a:t>Connect with early adopters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1520" y="2928595"/>
            <a:ext cx="3926075" cy="46166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Multi-Cluster Configuration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731520" y="3517635"/>
            <a:ext cx="4214615" cy="46166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Global Single-Instance Grains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790391" y="2948832"/>
            <a:ext cx="2357377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Queued Grains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049648" y="3517635"/>
            <a:ext cx="3088025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Replication Providers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4904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3: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32444" y="4992018"/>
            <a:ext cx="3075784" cy="58477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/>
              <a:t>Queued Grains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1357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03085"/>
            <a:ext cx="6347713" cy="1320800"/>
          </a:xfrm>
        </p:spPr>
        <p:txBody>
          <a:bodyPr/>
          <a:lstStyle/>
          <a:p>
            <a:r>
              <a:rPr lang="en-US" dirty="0" smtClean="0"/>
              <a:t>Concerning </a:t>
            </a:r>
            <a:r>
              <a:rPr lang="en-US" b="1" dirty="0" smtClean="0"/>
              <a:t>Performance...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82081" y="2061028"/>
            <a:ext cx="7971454" cy="46290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Global coordination is relatively slow and not always needed.</a:t>
            </a:r>
          </a:p>
          <a:p>
            <a:pPr marL="400050" lvl="1" indent="0">
              <a:buNone/>
            </a:pPr>
            <a:r>
              <a:rPr lang="en-US" sz="2400" dirty="0" smtClean="0"/>
              <a:t>often </a:t>
            </a:r>
            <a:r>
              <a:rPr lang="en-US" sz="2400" dirty="0" smtClean="0">
                <a:solidFill>
                  <a:srgbClr val="7030A0"/>
                </a:solidFill>
              </a:rPr>
              <a:t>o.k.</a:t>
            </a:r>
            <a:r>
              <a:rPr lang="en-US" sz="2400" dirty="0" smtClean="0"/>
              <a:t> to read cached state instead of latest</a:t>
            </a:r>
          </a:p>
          <a:p>
            <a:pPr marL="400050" lvl="1" indent="0">
              <a:buNone/>
            </a:pPr>
            <a:r>
              <a:rPr lang="en-US" sz="2400" dirty="0" smtClean="0"/>
              <a:t>often </a:t>
            </a:r>
            <a:r>
              <a:rPr lang="en-US" sz="2400" dirty="0" smtClean="0">
                <a:solidFill>
                  <a:srgbClr val="7030A0"/>
                </a:solidFill>
              </a:rPr>
              <a:t>o.k.</a:t>
            </a:r>
            <a:r>
              <a:rPr lang="en-US" sz="2400" dirty="0" smtClean="0"/>
              <a:t> to update state asynchronously</a:t>
            </a:r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  <a:tabLst>
                <a:tab pos="3825875" algn="l"/>
              </a:tabLst>
            </a:pPr>
            <a:r>
              <a:rPr lang="en-US" sz="2800" b="1" dirty="0" smtClean="0">
                <a:solidFill>
                  <a:schemeClr val="tx1"/>
                </a:solidFill>
              </a:rPr>
              <a:t>Idea</a:t>
            </a:r>
            <a:r>
              <a:rPr lang="en-US" sz="2800" dirty="0" smtClean="0"/>
              <a:t>: improve read/write performance by means of an API that supports </a:t>
            </a:r>
            <a:r>
              <a:rPr lang="en-US" sz="2800" dirty="0" smtClean="0">
                <a:solidFill>
                  <a:srgbClr val="FF0000"/>
                </a:solidFill>
              </a:rPr>
              <a:t>Caching </a:t>
            </a:r>
            <a:r>
              <a:rPr lang="en-US" sz="2800" dirty="0">
                <a:solidFill>
                  <a:srgbClr val="FF0000"/>
                </a:solidFill>
              </a:rPr>
              <a:t>and </a:t>
            </a:r>
            <a:r>
              <a:rPr lang="en-US" sz="2800" dirty="0" smtClean="0">
                <a:solidFill>
                  <a:srgbClr val="FF0000"/>
                </a:solidFill>
              </a:rPr>
              <a:t>Queueing.</a:t>
            </a:r>
          </a:p>
          <a:p>
            <a:pPr marL="0" indent="0">
              <a:buNone/>
              <a:tabLst>
                <a:tab pos="3825875" algn="l"/>
              </a:tabLst>
            </a:pPr>
            <a:endParaRPr lang="en-US" sz="2800" dirty="0"/>
          </a:p>
          <a:p>
            <a:pPr marL="0" indent="0">
              <a:buNone/>
              <a:tabLst>
                <a:tab pos="3825875" algn="l"/>
              </a:tabLst>
            </a:pP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Queued Grains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369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803" y="818495"/>
            <a:ext cx="8545060" cy="388077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One Local state      cached per cluster</a:t>
            </a:r>
            <a:endParaRPr lang="en-US" sz="3000" dirty="0"/>
          </a:p>
          <a:p>
            <a:r>
              <a:rPr lang="en-US" sz="3000" dirty="0" smtClean="0"/>
              <a:t>One Global state     somewhere (e.g. storage)</a:t>
            </a:r>
          </a:p>
          <a:p>
            <a:r>
              <a:rPr lang="en-US" sz="3000" dirty="0"/>
              <a:t>S</a:t>
            </a:r>
            <a:r>
              <a:rPr lang="en-US" sz="3000" dirty="0" smtClean="0"/>
              <a:t>tates remain </a:t>
            </a:r>
            <a:r>
              <a:rPr lang="en-US" sz="3000" dirty="0" smtClean="0">
                <a:solidFill>
                  <a:srgbClr val="C00000"/>
                </a:solidFill>
              </a:rPr>
              <a:t>automatically</a:t>
            </a:r>
            <a:r>
              <a:rPr lang="en-US" sz="3000" dirty="0" smtClean="0"/>
              <a:t> synchronized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Queued Grains</a:t>
            </a:r>
            <a:endParaRPr lang="en-US" sz="2400" dirty="0"/>
          </a:p>
        </p:txBody>
      </p:sp>
      <p:grpSp>
        <p:nvGrpSpPr>
          <p:cNvPr id="8" name="Group 7"/>
          <p:cNvGrpSpPr/>
          <p:nvPr/>
        </p:nvGrpSpPr>
        <p:grpSpPr>
          <a:xfrm>
            <a:off x="1594241" y="3245964"/>
            <a:ext cx="1262129" cy="1422146"/>
            <a:chOff x="2684945" y="2248261"/>
            <a:chExt cx="1768858" cy="1993120"/>
          </a:xfrm>
        </p:grpSpPr>
        <p:grpSp>
          <p:nvGrpSpPr>
            <p:cNvPr id="9" name="Group 8"/>
            <p:cNvGrpSpPr/>
            <p:nvPr/>
          </p:nvGrpSpPr>
          <p:grpSpPr>
            <a:xfrm>
              <a:off x="2684945" y="2248261"/>
              <a:ext cx="1768858" cy="1993120"/>
              <a:chOff x="4586363" y="2015342"/>
              <a:chExt cx="3113488" cy="3551774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4732672" y="2350535"/>
                <a:ext cx="2837879" cy="2937147"/>
              </a:xfrm>
              <a:prstGeom prst="ellipse">
                <a:avLst/>
              </a:prstGeom>
              <a:noFill/>
              <a:ln w="57150" cap="flat" cmpd="sng" algn="ctr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4586363" y="4244289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5825693" y="2015342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4586363" y="2737040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5825693" y="4896730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7048015" y="4244289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7048015" y="2724212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3313722" y="2812555"/>
              <a:ext cx="696295" cy="819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A</a:t>
              </a:r>
              <a:endParaRPr lang="en-US" sz="32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970143" y="3277122"/>
            <a:ext cx="1262129" cy="1422146"/>
            <a:chOff x="2684945" y="2248261"/>
            <a:chExt cx="1768858" cy="1993120"/>
          </a:xfrm>
        </p:grpSpPr>
        <p:grpSp>
          <p:nvGrpSpPr>
            <p:cNvPr id="19" name="Group 18"/>
            <p:cNvGrpSpPr/>
            <p:nvPr/>
          </p:nvGrpSpPr>
          <p:grpSpPr>
            <a:xfrm>
              <a:off x="2684945" y="2248261"/>
              <a:ext cx="1768858" cy="1993120"/>
              <a:chOff x="4586363" y="2015342"/>
              <a:chExt cx="3113488" cy="3551774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4732672" y="2350535"/>
                <a:ext cx="2837879" cy="2937147"/>
              </a:xfrm>
              <a:prstGeom prst="ellipse">
                <a:avLst/>
              </a:prstGeom>
              <a:noFill/>
              <a:ln w="57150" cap="flat" cmpd="sng" algn="ctr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4586363" y="4244289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5825693" y="2015342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4586363" y="2737040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5825693" y="4896730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7048015" y="4244289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7048015" y="2724212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</p:grpSp>
        <p:sp>
          <p:nvSpPr>
            <p:cNvPr id="20" name="TextBox 19"/>
            <p:cNvSpPr txBox="1"/>
            <p:nvPr/>
          </p:nvSpPr>
          <p:spPr>
            <a:xfrm>
              <a:off x="3313722" y="2812555"/>
              <a:ext cx="696295" cy="819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C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769433" y="3032142"/>
            <a:ext cx="1262129" cy="1422146"/>
            <a:chOff x="2684945" y="2248261"/>
            <a:chExt cx="1768858" cy="1993120"/>
          </a:xfrm>
        </p:grpSpPr>
        <p:grpSp>
          <p:nvGrpSpPr>
            <p:cNvPr id="29" name="Group 28"/>
            <p:cNvGrpSpPr/>
            <p:nvPr/>
          </p:nvGrpSpPr>
          <p:grpSpPr>
            <a:xfrm>
              <a:off x="2684945" y="2248261"/>
              <a:ext cx="1768858" cy="1993120"/>
              <a:chOff x="4586363" y="2015342"/>
              <a:chExt cx="3113488" cy="3551774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4732672" y="2350535"/>
                <a:ext cx="2837879" cy="2937147"/>
              </a:xfrm>
              <a:prstGeom prst="ellipse">
                <a:avLst/>
              </a:prstGeom>
              <a:noFill/>
              <a:ln w="57150" cap="flat" cmpd="sng" algn="ctr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4586363" y="4244289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5825693" y="2015342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4586363" y="2737040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5825693" y="4896730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7048015" y="4244289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7048015" y="2724212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3313722" y="2812555"/>
              <a:ext cx="696295" cy="819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B</a:t>
              </a:r>
              <a:endParaRPr lang="en-US" sz="3200" dirty="0"/>
            </a:p>
          </p:txBody>
        </p:sp>
      </p:grpSp>
      <p:sp>
        <p:nvSpPr>
          <p:cNvPr id="38" name="Flowchart: Magnetic Disk 37"/>
          <p:cNvSpPr/>
          <p:nvPr/>
        </p:nvSpPr>
        <p:spPr>
          <a:xfrm>
            <a:off x="3587427" y="5270016"/>
            <a:ext cx="1633036" cy="1056068"/>
          </a:xfrm>
          <a:prstGeom prst="flowChartMagneticDisk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2724251" y="4264536"/>
            <a:ext cx="346495" cy="322846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4295254" y="4282106"/>
            <a:ext cx="346495" cy="322846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5741267" y="4194782"/>
            <a:ext cx="346495" cy="322846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3482248" y="946897"/>
            <a:ext cx="346495" cy="322846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4271826" y="5718517"/>
            <a:ext cx="346495" cy="322846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605982" y="1508545"/>
            <a:ext cx="346495" cy="322846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Up-Down Arrow 60"/>
          <p:cNvSpPr/>
          <p:nvPr/>
        </p:nvSpPr>
        <p:spPr>
          <a:xfrm>
            <a:off x="4240703" y="4635488"/>
            <a:ext cx="411502" cy="107303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Up-Down Arrow 61"/>
          <p:cNvSpPr/>
          <p:nvPr/>
        </p:nvSpPr>
        <p:spPr>
          <a:xfrm rot="2580585">
            <a:off x="4996214" y="4273985"/>
            <a:ext cx="411502" cy="174090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Up-Down Arrow 62"/>
          <p:cNvSpPr/>
          <p:nvPr/>
        </p:nvSpPr>
        <p:spPr>
          <a:xfrm rot="19024983">
            <a:off x="3458501" y="4287678"/>
            <a:ext cx="411502" cy="174090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Up-Down Arrow 46"/>
          <p:cNvSpPr/>
          <p:nvPr/>
        </p:nvSpPr>
        <p:spPr>
          <a:xfrm rot="5400000">
            <a:off x="8050241" y="1893472"/>
            <a:ext cx="411502" cy="71436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8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086766" y="313899"/>
            <a:ext cx="6057234" cy="65441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79123" y="1624304"/>
            <a:ext cx="1936280" cy="506085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75306" y="4540696"/>
            <a:ext cx="1717267" cy="20954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210976" y="1611850"/>
            <a:ext cx="5786408" cy="51775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349152" y="4294749"/>
            <a:ext cx="5508245" cy="24203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123" y="1033563"/>
            <a:ext cx="1942766" cy="590741"/>
          </a:xfrm>
          <a:solidFill>
            <a:schemeClr val="bg2">
              <a:lumMod val="90000"/>
            </a:schemeClr>
          </a:solidFill>
          <a:ln>
            <a:solidFill>
              <a:schemeClr val="dk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Grain&lt;T&gt;</a:t>
            </a:r>
            <a:endParaRPr lang="en-US" sz="2400" b="1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Slide Number Placeholder 10"/>
          <p:cNvSpPr txBox="1">
            <a:spLocks/>
          </p:cNvSpPr>
          <p:nvPr/>
        </p:nvSpPr>
        <p:spPr>
          <a:xfrm>
            <a:off x="7938665" y="6472038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1400" smtClean="0">
                <a:solidFill>
                  <a:schemeClr val="bg1"/>
                </a:solidFill>
              </a:rPr>
              <a:pPr/>
              <a:t>23</a:t>
            </a:fld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24" name="Up-Down Arrow 23"/>
          <p:cNvSpPr/>
          <p:nvPr/>
        </p:nvSpPr>
        <p:spPr>
          <a:xfrm>
            <a:off x="950185" y="2888300"/>
            <a:ext cx="447040" cy="2065838"/>
          </a:xfrm>
          <a:prstGeom prst="up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Up-Down Arrow 40"/>
          <p:cNvSpPr/>
          <p:nvPr/>
        </p:nvSpPr>
        <p:spPr>
          <a:xfrm>
            <a:off x="4337412" y="3144492"/>
            <a:ext cx="447040" cy="1650608"/>
          </a:xfrm>
          <a:prstGeom prst="up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Queued Grains</a:t>
            </a:r>
            <a:endParaRPr lang="en-US" sz="2400" dirty="0"/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3210976" y="1027967"/>
            <a:ext cx="5786408" cy="59074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dk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en-US" sz="2400" b="1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QueuedGrain</a:t>
            </a:r>
            <a:r>
              <a:rPr lang="en-US" sz="2400" b="1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&lt;T&gt;</a:t>
            </a:r>
            <a:endParaRPr lang="en-US" sz="2400" b="1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Vertical Scroll 7"/>
          <p:cNvSpPr/>
          <p:nvPr/>
        </p:nvSpPr>
        <p:spPr>
          <a:xfrm>
            <a:off x="386967" y="2114740"/>
            <a:ext cx="2591764" cy="1855055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State</a:t>
            </a:r>
          </a:p>
          <a:p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ReadStateAsync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WriteStateAsync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ClearStateAsync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3" name="Vertical Scroll 42"/>
          <p:cNvSpPr/>
          <p:nvPr/>
        </p:nvSpPr>
        <p:spPr>
          <a:xfrm>
            <a:off x="3541949" y="2769083"/>
            <a:ext cx="1890204" cy="1207998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(new API)</a:t>
            </a:r>
            <a:endParaRPr 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40995" y="4954138"/>
            <a:ext cx="1355820" cy="48414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State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3657944" y="4772923"/>
            <a:ext cx="1774209" cy="48414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Cache + Queue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3643952" y="5820535"/>
            <a:ext cx="4844955" cy="48414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Storage</a:t>
            </a:r>
            <a:endParaRPr lang="en-US" dirty="0"/>
          </a:p>
        </p:txBody>
      </p:sp>
      <p:sp>
        <p:nvSpPr>
          <p:cNvPr id="49" name="Up-Down Arrow 48"/>
          <p:cNvSpPr/>
          <p:nvPr/>
        </p:nvSpPr>
        <p:spPr>
          <a:xfrm>
            <a:off x="7383873" y="3144492"/>
            <a:ext cx="447040" cy="1650607"/>
          </a:xfrm>
          <a:prstGeom prst="up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Vertical Scroll 49"/>
          <p:cNvSpPr/>
          <p:nvPr/>
        </p:nvSpPr>
        <p:spPr>
          <a:xfrm>
            <a:off x="6588410" y="2769083"/>
            <a:ext cx="1890204" cy="1207998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(new API)</a:t>
            </a:r>
            <a:endParaRPr 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704405" y="4772923"/>
            <a:ext cx="1774209" cy="48414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Cache + Queue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440994" y="5804692"/>
            <a:ext cx="1355822" cy="48414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Storage</a:t>
            </a:r>
            <a:endParaRPr lang="en-US" dirty="0"/>
          </a:p>
        </p:txBody>
      </p:sp>
      <p:sp>
        <p:nvSpPr>
          <p:cNvPr id="59" name="Up-Down Arrow 58"/>
          <p:cNvSpPr/>
          <p:nvPr/>
        </p:nvSpPr>
        <p:spPr>
          <a:xfrm>
            <a:off x="4298137" y="5273274"/>
            <a:ext cx="447040" cy="609672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Up-Down Arrow 59"/>
          <p:cNvSpPr/>
          <p:nvPr/>
        </p:nvSpPr>
        <p:spPr>
          <a:xfrm>
            <a:off x="7383873" y="5223547"/>
            <a:ext cx="447040" cy="609672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Up-Down Arrow 65"/>
          <p:cNvSpPr/>
          <p:nvPr/>
        </p:nvSpPr>
        <p:spPr>
          <a:xfrm>
            <a:off x="961257" y="5354397"/>
            <a:ext cx="447040" cy="609672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14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532783" y="6495074"/>
            <a:ext cx="51263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Queued Grains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1607527" y="4327489"/>
            <a:ext cx="1380564" cy="119228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entury Gothic" panose="020B0502020202020204" pitchFamily="34" charset="0"/>
              </a:rPr>
              <a:t>Confirmed State</a:t>
            </a:r>
            <a:endParaRPr lang="en-US" dirty="0">
              <a:latin typeface="Century Gothic" panose="020B0502020202020204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270519" y="4049563"/>
            <a:ext cx="1317812" cy="1470212"/>
            <a:chOff x="4357513" y="1940448"/>
            <a:chExt cx="1317812" cy="1470212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4357513" y="1940448"/>
              <a:ext cx="0" cy="1461248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4357513" y="3401696"/>
              <a:ext cx="1317812" cy="896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5675325" y="1940448"/>
              <a:ext cx="0" cy="1470212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4491983" y="2942338"/>
              <a:ext cx="1048871" cy="368018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Century Gothic" panose="020B0502020202020204" pitchFamily="34" charset="0"/>
                </a:rPr>
                <a:t>Update</a:t>
              </a:r>
              <a:endParaRPr lang="en-US" dirty="0">
                <a:latin typeface="Century Gothic" panose="020B0502020202020204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491982" y="2528186"/>
              <a:ext cx="1048871" cy="36531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Century Gothic" panose="020B0502020202020204" pitchFamily="34" charset="0"/>
                </a:rPr>
                <a:t>Update</a:t>
              </a:r>
              <a:endParaRPr lang="en-US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803322" y="6243459"/>
            <a:ext cx="320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entury Gothic" panose="020B0502020202020204" pitchFamily="34" charset="0"/>
              </a:rPr>
              <a:t>Tentative State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17" name="Right Brace 16"/>
          <p:cNvSpPr/>
          <p:nvPr/>
        </p:nvSpPr>
        <p:spPr>
          <a:xfrm rot="5400000">
            <a:off x="2828636" y="4433053"/>
            <a:ext cx="411792" cy="2981860"/>
          </a:xfrm>
          <a:prstGeom prst="rightBrace">
            <a:avLst>
              <a:gd name="adj1" fmla="val 68894"/>
              <a:gd name="adj2" fmla="val 45818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404987" y="4216506"/>
            <a:ext cx="1048871" cy="36531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entury Gothic" panose="020B0502020202020204" pitchFamily="34" charset="0"/>
              </a:rPr>
              <a:t>Update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334851" y="3867010"/>
            <a:ext cx="3496236" cy="29045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Up-Down Arrow 21"/>
          <p:cNvSpPr/>
          <p:nvPr/>
        </p:nvSpPr>
        <p:spPr>
          <a:xfrm>
            <a:off x="2762511" y="2670161"/>
            <a:ext cx="696251" cy="1288062"/>
          </a:xfrm>
          <a:prstGeom prst="upDownArrow">
            <a:avLst>
              <a:gd name="adj1" fmla="val 39377"/>
              <a:gd name="adj2" fmla="val 42074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Vertical Scroll 26"/>
          <p:cNvSpPr/>
          <p:nvPr/>
        </p:nvSpPr>
        <p:spPr>
          <a:xfrm>
            <a:off x="0" y="625460"/>
            <a:ext cx="9144000" cy="2426896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7000"/>
              </a:lnSpc>
            </a:pPr>
            <a:r>
              <a:rPr lang="en-US" sz="167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TGrainState</a:t>
            </a:r>
            <a:r>
              <a:rPr lang="en-US" sz="167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167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ConfirmedState</a:t>
            </a:r>
            <a:r>
              <a:rPr lang="en-US" sz="167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{ </a:t>
            </a:r>
            <a:r>
              <a:rPr lang="en-US" sz="167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get</a:t>
            </a:r>
            <a:r>
              <a:rPr lang="en-US" sz="167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; }</a:t>
            </a:r>
            <a:endParaRPr lang="en-US" sz="167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en-US" sz="7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167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void</a:t>
            </a:r>
            <a:r>
              <a:rPr lang="en-US" sz="167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167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EnqueueUpdate</a:t>
            </a:r>
            <a:r>
              <a:rPr lang="en-US" sz="167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(</a:t>
            </a:r>
            <a:r>
              <a:rPr lang="en-US" sz="167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IUpdateOperation</a:t>
            </a:r>
            <a:r>
              <a:rPr lang="en-US" sz="167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&lt;</a:t>
            </a:r>
            <a:r>
              <a:rPr lang="en-US" sz="167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TGrainState</a:t>
            </a:r>
            <a:r>
              <a:rPr lang="en-US" sz="167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&gt; update);</a:t>
            </a:r>
            <a:endParaRPr lang="en-US" sz="167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en-US" sz="9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1670" dirty="0" err="1" smtClean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IEnumerable</a:t>
            </a:r>
            <a:r>
              <a:rPr lang="en-US" sz="167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&lt;</a:t>
            </a:r>
            <a:r>
              <a:rPr lang="en-US" sz="1670" dirty="0" err="1" smtClean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IUpdateOperation</a:t>
            </a:r>
            <a:r>
              <a:rPr lang="en-US" sz="167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&lt;</a:t>
            </a:r>
            <a:r>
              <a:rPr lang="en-US" sz="167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TGrainState</a:t>
            </a:r>
            <a:r>
              <a:rPr lang="en-US" sz="167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&gt;&gt; </a:t>
            </a:r>
            <a:r>
              <a:rPr lang="en-US" sz="167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UnconfirmedUpdates</a:t>
            </a:r>
            <a:r>
              <a:rPr lang="en-US" sz="167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{ </a:t>
            </a:r>
            <a:r>
              <a:rPr lang="en-US" sz="167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get</a:t>
            </a:r>
            <a:r>
              <a:rPr lang="en-US" sz="167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; }</a:t>
            </a:r>
            <a:endParaRPr lang="en-US" sz="167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en-US" sz="11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167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TGrainState</a:t>
            </a:r>
            <a:r>
              <a:rPr lang="en-US" sz="167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167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TentativeState</a:t>
            </a:r>
            <a:r>
              <a:rPr lang="en-US" sz="167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{ </a:t>
            </a:r>
            <a:r>
              <a:rPr lang="en-US" sz="167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get</a:t>
            </a:r>
            <a:r>
              <a:rPr lang="en-US" sz="167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; </a:t>
            </a:r>
            <a:r>
              <a:rPr lang="en-US" sz="167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}</a:t>
            </a:r>
            <a:endParaRPr lang="en-US" sz="1670" dirty="0"/>
          </a:p>
        </p:txBody>
      </p:sp>
      <p:sp>
        <p:nvSpPr>
          <p:cNvPr id="30" name="Rectangle 29"/>
          <p:cNvSpPr/>
          <p:nvPr/>
        </p:nvSpPr>
        <p:spPr>
          <a:xfrm rot="16200000">
            <a:off x="-585899" y="4975373"/>
            <a:ext cx="2880384" cy="65878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Local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206188" y="3216151"/>
            <a:ext cx="4572000" cy="144257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interface </a:t>
            </a:r>
            <a:r>
              <a:rPr lang="en-US" sz="160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IUpdateOperation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&lt;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TGrainState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&gt; </a:t>
            </a:r>
            <a:endParaRPr lang="en-US" sz="16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{</a:t>
            </a:r>
            <a:endParaRPr lang="en-US" sz="16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Update(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TGrainState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state);</a:t>
            </a:r>
            <a:endParaRPr lang="en-US" sz="16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59371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3296" y="609600"/>
            <a:ext cx="8690227" cy="1320800"/>
          </a:xfrm>
        </p:spPr>
        <p:txBody>
          <a:bodyPr/>
          <a:lstStyle/>
          <a:p>
            <a:r>
              <a:rPr lang="en-US" dirty="0" smtClean="0"/>
              <a:t>Automatic Propagation: Local -&gt; Global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829350" y="1603719"/>
            <a:ext cx="4004173" cy="5069039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background process applies queued updates to global state</a:t>
            </a:r>
          </a:p>
          <a:p>
            <a:r>
              <a:rPr lang="en-US" sz="3200" dirty="0" smtClean="0"/>
              <a:t>keep retrying on failures (e.g. e-tag, offline)</a:t>
            </a:r>
          </a:p>
          <a:p>
            <a:r>
              <a:rPr lang="en-US" sz="3200" dirty="0" smtClean="0"/>
              <a:t>updates applied in order, no duplication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Queued Grains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1222935" y="2064199"/>
            <a:ext cx="1380564" cy="119228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entury Gothic" panose="020B0502020202020204" pitchFamily="34" charset="0"/>
              </a:rPr>
              <a:t>Confirmed State</a:t>
            </a:r>
            <a:endParaRPr lang="en-US" dirty="0">
              <a:latin typeface="Century Gothic" panose="020B0502020202020204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885927" y="1786273"/>
            <a:ext cx="1317812" cy="1470212"/>
            <a:chOff x="4357513" y="1940448"/>
            <a:chExt cx="1317812" cy="1470212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4357513" y="1940448"/>
              <a:ext cx="0" cy="1461248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4357513" y="3401696"/>
              <a:ext cx="1317812" cy="896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5675325" y="1940448"/>
              <a:ext cx="0" cy="1470212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4491983" y="2942338"/>
              <a:ext cx="1048871" cy="368018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Century Gothic" panose="020B0502020202020204" pitchFamily="34" charset="0"/>
                </a:rPr>
                <a:t>Update</a:t>
              </a:r>
              <a:endParaRPr lang="en-US" dirty="0">
                <a:latin typeface="Century Gothic" panose="020B0502020202020204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491982" y="2528186"/>
              <a:ext cx="1048871" cy="36531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Century Gothic" panose="020B0502020202020204" pitchFamily="34" charset="0"/>
                </a:rPr>
                <a:t>Update</a:t>
              </a:r>
              <a:endParaRPr lang="en-US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418730" y="3980169"/>
            <a:ext cx="320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entury Gothic" panose="020B0502020202020204" pitchFamily="34" charset="0"/>
              </a:rPr>
              <a:t>Tentative State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17" name="Right Brace 16"/>
          <p:cNvSpPr/>
          <p:nvPr/>
        </p:nvSpPr>
        <p:spPr>
          <a:xfrm rot="5400000">
            <a:off x="2520149" y="2144782"/>
            <a:ext cx="411792" cy="2981860"/>
          </a:xfrm>
          <a:prstGeom prst="rightBrace">
            <a:avLst>
              <a:gd name="adj1" fmla="val 68894"/>
              <a:gd name="adj2" fmla="val 45818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020395" y="1953216"/>
            <a:ext cx="1048871" cy="36531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entury Gothic" panose="020B0502020202020204" pitchFamily="34" charset="0"/>
              </a:rPr>
              <a:t>Update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50259" y="1603720"/>
            <a:ext cx="3496236" cy="29045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357993" y="5457537"/>
            <a:ext cx="1380564" cy="80682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entury Gothic" panose="020B0502020202020204" pitchFamily="34" charset="0"/>
              </a:rPr>
              <a:t>Global</a:t>
            </a:r>
          </a:p>
          <a:p>
            <a:pPr algn="ctr"/>
            <a:r>
              <a:rPr lang="en-US" dirty="0" smtClean="0">
                <a:latin typeface="Century Gothic" panose="020B0502020202020204" pitchFamily="34" charset="0"/>
              </a:rPr>
              <a:t>State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90103" y="5560772"/>
            <a:ext cx="1523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entury Gothic" panose="020B0502020202020204" pitchFamily="34" charset="0"/>
              </a:rPr>
              <a:t>Actual State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23" name="Right Brace 22"/>
          <p:cNvSpPr/>
          <p:nvPr/>
        </p:nvSpPr>
        <p:spPr>
          <a:xfrm>
            <a:off x="2945847" y="5225383"/>
            <a:ext cx="200444" cy="1447375"/>
          </a:xfrm>
          <a:prstGeom prst="rightBrace">
            <a:avLst>
              <a:gd name="adj1" fmla="val 68894"/>
              <a:gd name="adj2" fmla="val 45818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50259" y="5014739"/>
            <a:ext cx="3496236" cy="18432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1222935" y="4589888"/>
            <a:ext cx="1340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entury Gothic" panose="020B0502020202020204" pitchFamily="34" charset="0"/>
              </a:rPr>
              <a:t>Network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 rot="16200000">
            <a:off x="-448943" y="5615176"/>
            <a:ext cx="1843260" cy="65878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Remote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 rot="16200000">
            <a:off x="-967503" y="2714521"/>
            <a:ext cx="2880384" cy="65878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Local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" name="Down Arrow 1"/>
          <p:cNvSpPr/>
          <p:nvPr/>
        </p:nvSpPr>
        <p:spPr>
          <a:xfrm rot="1147477">
            <a:off x="2667002" y="2985094"/>
            <a:ext cx="598983" cy="27061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61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3296" y="609600"/>
            <a:ext cx="8495737" cy="1320800"/>
          </a:xfrm>
        </p:spPr>
        <p:txBody>
          <a:bodyPr/>
          <a:lstStyle/>
          <a:p>
            <a:r>
              <a:rPr lang="en-US" dirty="0" smtClean="0"/>
              <a:t>Automatic Propagation: Global -&gt; Local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829350" y="1603719"/>
            <a:ext cx="4004173" cy="506903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all changes to global state are pushed to confirmed state</a:t>
            </a:r>
          </a:p>
          <a:p>
            <a:r>
              <a:rPr lang="en-US" sz="3200" dirty="0" smtClean="0"/>
              <a:t>updates are removed from queue when confirmed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Queued Grains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1222935" y="2064199"/>
            <a:ext cx="1380564" cy="119228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entury Gothic" panose="020B0502020202020204" pitchFamily="34" charset="0"/>
              </a:rPr>
              <a:t>Confirmed State</a:t>
            </a:r>
            <a:endParaRPr lang="en-US" dirty="0">
              <a:latin typeface="Century Gothic" panose="020B0502020202020204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885927" y="1786273"/>
            <a:ext cx="1317812" cy="1470212"/>
            <a:chOff x="4357513" y="1940448"/>
            <a:chExt cx="1317812" cy="1470212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4357513" y="1940448"/>
              <a:ext cx="0" cy="1461248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4357513" y="3401696"/>
              <a:ext cx="1317812" cy="896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5675325" y="1940448"/>
              <a:ext cx="0" cy="1470212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4491983" y="2942338"/>
              <a:ext cx="1048871" cy="368018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Century Gothic" panose="020B0502020202020204" pitchFamily="34" charset="0"/>
                </a:rPr>
                <a:t>Update</a:t>
              </a:r>
              <a:endParaRPr lang="en-US" dirty="0">
                <a:latin typeface="Century Gothic" panose="020B0502020202020204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491982" y="2528186"/>
              <a:ext cx="1048871" cy="36531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Century Gothic" panose="020B0502020202020204" pitchFamily="34" charset="0"/>
                </a:rPr>
                <a:t>Update</a:t>
              </a:r>
              <a:endParaRPr lang="en-US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418730" y="3980169"/>
            <a:ext cx="320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entury Gothic" panose="020B0502020202020204" pitchFamily="34" charset="0"/>
              </a:rPr>
              <a:t>Tentative State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17" name="Right Brace 16"/>
          <p:cNvSpPr/>
          <p:nvPr/>
        </p:nvSpPr>
        <p:spPr>
          <a:xfrm rot="5400000">
            <a:off x="2520149" y="2144782"/>
            <a:ext cx="411792" cy="2981860"/>
          </a:xfrm>
          <a:prstGeom prst="rightBrace">
            <a:avLst>
              <a:gd name="adj1" fmla="val 68894"/>
              <a:gd name="adj2" fmla="val 45818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020395" y="1953216"/>
            <a:ext cx="1048871" cy="36531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entury Gothic" panose="020B0502020202020204" pitchFamily="34" charset="0"/>
              </a:rPr>
              <a:t>Update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50259" y="1603720"/>
            <a:ext cx="3496236" cy="29045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357993" y="5457537"/>
            <a:ext cx="1380564" cy="80682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entury Gothic" panose="020B0502020202020204" pitchFamily="34" charset="0"/>
              </a:rPr>
              <a:t>Global</a:t>
            </a:r>
          </a:p>
          <a:p>
            <a:pPr algn="ctr"/>
            <a:r>
              <a:rPr lang="en-US" dirty="0" smtClean="0">
                <a:latin typeface="Century Gothic" panose="020B0502020202020204" pitchFamily="34" charset="0"/>
              </a:rPr>
              <a:t>State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90103" y="5560772"/>
            <a:ext cx="1523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entury Gothic" panose="020B0502020202020204" pitchFamily="34" charset="0"/>
              </a:rPr>
              <a:t>Actual State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23" name="Right Brace 22"/>
          <p:cNvSpPr/>
          <p:nvPr/>
        </p:nvSpPr>
        <p:spPr>
          <a:xfrm>
            <a:off x="2945847" y="5225383"/>
            <a:ext cx="200444" cy="1447375"/>
          </a:xfrm>
          <a:prstGeom prst="rightBrace">
            <a:avLst>
              <a:gd name="adj1" fmla="val 68894"/>
              <a:gd name="adj2" fmla="val 45818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50259" y="5014739"/>
            <a:ext cx="3496236" cy="18432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1222935" y="4589888"/>
            <a:ext cx="1340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entury Gothic" panose="020B0502020202020204" pitchFamily="34" charset="0"/>
              </a:rPr>
              <a:t>Network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 rot="16200000">
            <a:off x="-448943" y="5615176"/>
            <a:ext cx="1843260" cy="65878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Remote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 rot="16200000">
            <a:off x="-967503" y="2714521"/>
            <a:ext cx="2880384" cy="65878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Local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" name="Down Arrow 1"/>
          <p:cNvSpPr/>
          <p:nvPr/>
        </p:nvSpPr>
        <p:spPr>
          <a:xfrm rot="10800000">
            <a:off x="1664843" y="3156180"/>
            <a:ext cx="598983" cy="24045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94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8247798" cy="1320800"/>
          </a:xfrm>
        </p:spPr>
        <p:txBody>
          <a:bodyPr/>
          <a:lstStyle/>
          <a:p>
            <a:r>
              <a:rPr lang="en-US" dirty="0" smtClean="0"/>
              <a:t>How to make a queued grain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7865661" cy="388077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Define the grain interface (as usual)</a:t>
            </a:r>
          </a:p>
          <a:p>
            <a:r>
              <a:rPr lang="en-US" sz="2800" dirty="0" smtClean="0"/>
              <a:t>Define the grain state (as usual)</a:t>
            </a:r>
          </a:p>
          <a:p>
            <a:r>
              <a:rPr lang="en-US" sz="2800" dirty="0" smtClean="0"/>
              <a:t>For each update operation, define a new class that describes the update (as for ES)</a:t>
            </a:r>
          </a:p>
          <a:p>
            <a:r>
              <a:rPr lang="en-US" sz="2800" dirty="0" smtClean="0"/>
              <a:t>Write the grain implementation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Queued Grains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08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Example: Chat Application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450"/>
              </a:spcAft>
            </a:pPr>
            <a:r>
              <a:rPr lang="en-US" sz="3600" smtClean="0">
                <a:latin typeface="Calibri" panose="020F0502020204030204" pitchFamily="34" charset="0"/>
              </a:rPr>
              <a:t>Users connect to a chat room</a:t>
            </a:r>
            <a:br>
              <a:rPr lang="en-US" sz="3600" smtClean="0">
                <a:latin typeface="Calibri" panose="020F0502020204030204" pitchFamily="34" charset="0"/>
              </a:rPr>
            </a:br>
            <a:r>
              <a:rPr lang="en-US" sz="3600" smtClean="0">
                <a:latin typeface="Calibri" panose="020F0502020204030204" pitchFamily="34" charset="0"/>
              </a:rPr>
              <a:t>(one grain = one chat room)</a:t>
            </a:r>
          </a:p>
          <a:p>
            <a:pPr>
              <a:spcAft>
                <a:spcPts val="450"/>
              </a:spcAft>
            </a:pPr>
            <a:r>
              <a:rPr lang="en-US" sz="3600" smtClean="0">
                <a:latin typeface="Calibri" panose="020F0502020204030204" pitchFamily="34" charset="0"/>
              </a:rPr>
              <a:t>Users enter chat messages</a:t>
            </a:r>
          </a:p>
          <a:p>
            <a:pPr>
              <a:spcAft>
                <a:spcPts val="450"/>
              </a:spcAft>
            </a:pPr>
            <a:r>
              <a:rPr lang="en-US" sz="3600" smtClean="0">
                <a:latin typeface="Calibri" panose="020F0502020204030204" pitchFamily="34" charset="0"/>
              </a:rPr>
              <a:t>Chat room displays last 100 messages</a:t>
            </a:r>
            <a:endParaRPr lang="en-US" sz="3600" dirty="0"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Queued Grains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8945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08" y="601369"/>
            <a:ext cx="8516202" cy="1320800"/>
          </a:xfrm>
        </p:spPr>
        <p:txBody>
          <a:bodyPr/>
          <a:lstStyle/>
          <a:p>
            <a:r>
              <a:rPr lang="en-US" dirty="0" smtClean="0"/>
              <a:t>Example: Chat Grain </a:t>
            </a:r>
            <a:r>
              <a:rPr lang="en-US" dirty="0" smtClean="0">
                <a:solidFill>
                  <a:schemeClr val="accent5"/>
                </a:solidFill>
              </a:rPr>
              <a:t>Interface + State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9308" y="1665594"/>
            <a:ext cx="8679976" cy="17389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public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interface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IChatGrain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: </a:t>
            </a:r>
            <a:r>
              <a:rPr lang="en-US" sz="200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IGrain</a:t>
            </a:r>
            <a:endParaRPr lang="en-US" sz="32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{</a:t>
            </a:r>
            <a:endParaRPr lang="en-US" sz="32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   </a:t>
            </a:r>
            <a:r>
              <a:rPr lang="en-US" sz="2000" dirty="0" smtClean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Task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&lt;</a:t>
            </a:r>
            <a:r>
              <a:rPr lang="en-US" sz="2000" dirty="0" err="1" smtClean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IReadOnlyList</a:t>
            </a:r>
            <a:r>
              <a:rPr lang="en-US" sz="2000" dirty="0" smtClean="0"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&lt;</a:t>
            </a:r>
            <a:r>
              <a:rPr lang="en-US" sz="20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string</a:t>
            </a:r>
            <a:r>
              <a:rPr lang="en-US" sz="2000" dirty="0"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&gt;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&gt;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GetMessages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();</a:t>
            </a:r>
            <a:endParaRPr lang="en-US" sz="32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   </a:t>
            </a:r>
            <a:r>
              <a:rPr lang="en-US" sz="2000" dirty="0" smtClean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Task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AddMessage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(string message);</a:t>
            </a:r>
            <a:endParaRPr lang="en-US" sz="32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}</a:t>
            </a:r>
            <a:endParaRPr lang="en-US" sz="4800" dirty="0"/>
          </a:p>
        </p:txBody>
      </p:sp>
      <p:sp>
        <p:nvSpPr>
          <p:cNvPr id="7" name="Rectangle 6"/>
          <p:cNvSpPr/>
          <p:nvPr/>
        </p:nvSpPr>
        <p:spPr>
          <a:xfrm>
            <a:off x="259308" y="3967965"/>
            <a:ext cx="8679976" cy="2726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[</a:t>
            </a:r>
            <a:r>
              <a:rPr lang="en-US" sz="200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Serializable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]</a:t>
            </a:r>
            <a:endParaRPr lang="en-US" sz="20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public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class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ChatState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: </a:t>
            </a:r>
            <a:r>
              <a:rPr lang="en-US" sz="200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GrainState</a:t>
            </a:r>
            <a:endParaRPr lang="en-US" sz="20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{</a:t>
            </a: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 </a:t>
            </a:r>
            <a:r>
              <a:rPr lang="en-US" sz="2000" dirty="0" smtClean="0">
                <a:solidFill>
                  <a:schemeClr val="accent2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// list that stores last 100 messages</a:t>
            </a:r>
            <a:endParaRPr lang="en-US" sz="2000" dirty="0">
              <a:solidFill>
                <a:schemeClr val="accent2"/>
              </a:solidFill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public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List</a:t>
            </a:r>
            <a:r>
              <a:rPr lang="en-US" sz="2000" dirty="0"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&lt;</a:t>
            </a:r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string</a:t>
            </a:r>
            <a:r>
              <a:rPr lang="en-US" sz="2000" dirty="0"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&gt;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Messages { </a:t>
            </a:r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get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; </a:t>
            </a:r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set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; }</a:t>
            </a:r>
            <a:endParaRPr lang="en-US" sz="20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 </a:t>
            </a:r>
            <a:endParaRPr lang="en-US" sz="20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public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ChatState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()  { Message = new </a:t>
            </a:r>
            <a:r>
              <a:rPr lang="en-US" sz="200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List</a:t>
            </a:r>
            <a:r>
              <a:rPr lang="en-US" sz="2000" dirty="0"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&lt;</a:t>
            </a:r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string</a:t>
            </a:r>
            <a:r>
              <a:rPr lang="en-US" sz="2000" dirty="0"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&gt;(); 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}</a:t>
            </a:r>
            <a:endParaRPr lang="en-US" sz="20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}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Queued Grains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9483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Why Geo-Distribution?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5"/>
                </a:solidFill>
              </a:rPr>
              <a:t>Better Service Latency</a:t>
            </a:r>
          </a:p>
          <a:p>
            <a:pPr lvl="1"/>
            <a:r>
              <a:rPr lang="en-US" sz="2800" dirty="0" smtClean="0"/>
              <a:t>use datacenter close to client for servicing that client</a:t>
            </a:r>
          </a:p>
          <a:p>
            <a:r>
              <a:rPr lang="en-US" sz="3200" dirty="0" smtClean="0">
                <a:solidFill>
                  <a:schemeClr val="accent5"/>
                </a:solidFill>
              </a:rPr>
              <a:t>Better Fault Tolerance </a:t>
            </a:r>
          </a:p>
          <a:p>
            <a:pPr lvl="1"/>
            <a:r>
              <a:rPr lang="en-US" sz="2800" dirty="0" smtClean="0"/>
              <a:t>application is available despite datacenter failure</a:t>
            </a:r>
          </a:p>
          <a:p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400">
                <a:solidFill>
                  <a:schemeClr val="bg1"/>
                </a:solidFill>
              </a:rPr>
              <a:pPr/>
              <a:t>3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90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08" y="601369"/>
            <a:ext cx="8215952" cy="1320800"/>
          </a:xfrm>
        </p:spPr>
        <p:txBody>
          <a:bodyPr/>
          <a:lstStyle/>
          <a:p>
            <a:r>
              <a:rPr lang="en-US" dirty="0" smtClean="0"/>
              <a:t>Example: Chat Grain </a:t>
            </a:r>
            <a:r>
              <a:rPr lang="en-US" dirty="0" smtClean="0">
                <a:solidFill>
                  <a:schemeClr val="accent5"/>
                </a:solidFill>
              </a:rPr>
              <a:t>Update Operation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5534" y="1665594"/>
            <a:ext cx="8952932" cy="4685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[</a:t>
            </a:r>
            <a:r>
              <a:rPr lang="en-US" sz="200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Serializable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]</a:t>
            </a:r>
            <a:endParaRPr lang="en-US" sz="28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public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class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MessageAddedEvent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IUpdateOperation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&lt;</a:t>
            </a:r>
            <a:r>
              <a:rPr lang="en-US" sz="200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ChatState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&gt;</a:t>
            </a:r>
            <a:endParaRPr lang="en-US" sz="28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{</a:t>
            </a:r>
            <a:endParaRPr lang="en-US" sz="28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public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string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Content { </a:t>
            </a:r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get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; </a:t>
            </a:r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set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; }</a:t>
            </a:r>
            <a:endParaRPr lang="en-US" sz="28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 </a:t>
            </a:r>
            <a:endParaRPr lang="en-US" sz="28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public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void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Update(</a:t>
            </a:r>
            <a:r>
              <a:rPr lang="en-US" sz="200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ChatState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state)</a:t>
            </a:r>
            <a:endParaRPr lang="en-US" sz="28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  {</a:t>
            </a:r>
            <a:endParaRPr lang="en-US" sz="28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     </a:t>
            </a:r>
            <a:r>
              <a:rPr lang="en-US" sz="20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state.Messages.Add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(Content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);</a:t>
            </a:r>
            <a:endParaRPr lang="en-US" sz="28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           </a:t>
            </a:r>
            <a:endParaRPr lang="en-US" sz="28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 smtClean="0">
                <a:solidFill>
                  <a:srgbClr val="00B05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     // </a:t>
            </a:r>
            <a:r>
              <a:rPr lang="en-US" sz="2000" dirty="0">
                <a:solidFill>
                  <a:srgbClr val="00B05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remove oldest message if necessary</a:t>
            </a:r>
            <a:endParaRPr lang="en-US" sz="28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     </a:t>
            </a:r>
            <a:r>
              <a:rPr lang="en-US" sz="20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if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state.Messages.Count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&gt; 100)</a:t>
            </a:r>
            <a:endParaRPr lang="en-US" sz="28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        </a:t>
            </a:r>
            <a:r>
              <a:rPr lang="en-US" sz="20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Messages.RemoveAt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(0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); </a:t>
            </a:r>
            <a:endParaRPr lang="en-US" sz="28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  }</a:t>
            </a:r>
            <a:endParaRPr lang="en-US" sz="28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}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Queued Grains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7534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08" y="601369"/>
            <a:ext cx="7888405" cy="1320800"/>
          </a:xfrm>
        </p:spPr>
        <p:txBody>
          <a:bodyPr/>
          <a:lstStyle/>
          <a:p>
            <a:r>
              <a:rPr lang="en-US" dirty="0" smtClean="0"/>
              <a:t>Example: Chat Grain </a:t>
            </a:r>
            <a:r>
              <a:rPr lang="en-US" dirty="0" smtClean="0">
                <a:solidFill>
                  <a:schemeClr val="accent5"/>
                </a:solidFill>
              </a:rPr>
              <a:t>Implementation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5534" y="1665594"/>
            <a:ext cx="8952932" cy="46812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public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class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ChatGrain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: </a:t>
            </a:r>
            <a:r>
              <a:rPr lang="en-US" sz="200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QueuedGrain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&lt;</a:t>
            </a:r>
            <a:r>
              <a:rPr lang="en-US" sz="200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ChatState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&gt;, </a:t>
            </a:r>
            <a:r>
              <a:rPr lang="en-US" sz="200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IChatGrain</a:t>
            </a:r>
            <a:endParaRPr lang="en-US" sz="20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{</a:t>
            </a:r>
            <a:endParaRPr lang="en-US" sz="20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public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Task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&lt;</a:t>
            </a:r>
            <a:r>
              <a:rPr lang="en-US" sz="200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IReadOnlyList</a:t>
            </a:r>
            <a:r>
              <a:rPr lang="en-US" sz="2000" dirty="0"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&lt;</a:t>
            </a:r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string</a:t>
            </a:r>
            <a:r>
              <a:rPr lang="en-US" sz="2000" dirty="0"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&gt;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&gt;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GetMessages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()</a:t>
            </a:r>
            <a:endParaRPr lang="en-US" sz="20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  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{</a:t>
            </a:r>
            <a:endParaRPr lang="en-US" sz="20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    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return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Task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.FromResult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this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.TentativeState.Messages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);</a:t>
            </a:r>
            <a:endParaRPr lang="en-US" sz="20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  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}</a:t>
            </a:r>
            <a:endParaRPr lang="en-US" sz="20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 </a:t>
            </a:r>
            <a:endParaRPr lang="en-US" sz="20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 </a:t>
            </a:r>
            <a:r>
              <a:rPr lang="en-US" sz="20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public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Task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AddMessage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(</a:t>
            </a:r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string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message)</a:t>
            </a:r>
            <a:endParaRPr lang="en-US" sz="20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  {</a:t>
            </a:r>
            <a:endParaRPr lang="en-US" sz="20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 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   </a:t>
            </a:r>
            <a:r>
              <a:rPr lang="en-US" sz="20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EnqueueUpdate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(</a:t>
            </a:r>
            <a:r>
              <a:rPr lang="en-US" sz="20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new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MessageAddedEvent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() </a:t>
            </a:r>
            <a:endParaRPr lang="en-US" sz="2000" dirty="0" smtClean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                               { 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Content = message } );</a:t>
            </a:r>
            <a:endParaRPr lang="en-US" sz="20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  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return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TaskDone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.Done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;</a:t>
            </a:r>
            <a:endParaRPr lang="en-US" sz="20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 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  <a:cs typeface="Times New Roman" panose="02020603050405020304" pitchFamily="18" charset="0"/>
              </a:rPr>
              <a:t> }</a:t>
            </a:r>
            <a:endParaRPr lang="en-US" sz="2000" dirty="0">
              <a:latin typeface="Century Gothic" panose="020B0502020202020204" pitchFamily="34" charset="0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r>
              <a:rPr lang="en-US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ea typeface="Meiryo" panose="020B0604030504040204" pitchFamily="34" charset="-128"/>
              </a:rPr>
              <a:t>}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Queued Grains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1324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771562" y="2029643"/>
            <a:ext cx="1818307" cy="16678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69774" y="2029643"/>
            <a:ext cx="16218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2000" dirty="0">
                <a:solidFill>
                  <a:prstClr val="black"/>
                </a:solidFill>
              </a:rPr>
              <a:t>Datacenter</a:t>
            </a:r>
          </a:p>
          <a:p>
            <a:pPr defTabSz="685800"/>
            <a:r>
              <a:rPr lang="en-US" sz="2000" dirty="0">
                <a:solidFill>
                  <a:prstClr val="black"/>
                </a:solidFill>
              </a:rPr>
              <a:t>     Europe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2522" y="1008131"/>
            <a:ext cx="7886700" cy="994172"/>
          </a:xfrm>
        </p:spPr>
        <p:txBody>
          <a:bodyPr/>
          <a:lstStyle/>
          <a:p>
            <a:r>
              <a:rPr lang="en-US" b="1" dirty="0" smtClean="0"/>
              <a:t>Chat Room – Normal Operation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4961197" y="2953248"/>
            <a:ext cx="1454264" cy="6285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US" sz="2000" dirty="0">
                <a:solidFill>
                  <a:prstClr val="white"/>
                </a:solidFill>
              </a:rPr>
              <a:t>Chat Room Object</a:t>
            </a:r>
          </a:p>
        </p:txBody>
      </p:sp>
      <p:sp>
        <p:nvSpPr>
          <p:cNvPr id="9" name="Can 8"/>
          <p:cNvSpPr/>
          <p:nvPr/>
        </p:nvSpPr>
        <p:spPr>
          <a:xfrm>
            <a:off x="3127664" y="4317424"/>
            <a:ext cx="2519795" cy="952223"/>
          </a:xfrm>
          <a:prstGeom prst="can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15779" y="2029643"/>
            <a:ext cx="1818307" cy="16678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613990" y="2029643"/>
            <a:ext cx="16218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2000" dirty="0">
                <a:solidFill>
                  <a:prstClr val="black"/>
                </a:solidFill>
              </a:rPr>
              <a:t>Datacenter</a:t>
            </a:r>
          </a:p>
          <a:p>
            <a:pPr algn="ctr" defTabSz="685800"/>
            <a:r>
              <a:rPr lang="en-US" sz="2000" dirty="0">
                <a:solidFill>
                  <a:prstClr val="black"/>
                </a:solidFill>
              </a:rPr>
              <a:t>US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877" y="1818303"/>
            <a:ext cx="929112" cy="92911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839" y="2101105"/>
            <a:ext cx="892600" cy="846395"/>
          </a:xfrm>
          <a:prstGeom prst="rect">
            <a:avLst/>
          </a:prstGeom>
        </p:spPr>
      </p:pic>
      <p:cxnSp>
        <p:nvCxnSpPr>
          <p:cNvPr id="27" name="Straight Arrow Connector 26"/>
          <p:cNvCxnSpPr/>
          <p:nvPr/>
        </p:nvCxnSpPr>
        <p:spPr>
          <a:xfrm>
            <a:off x="984506" y="2971810"/>
            <a:ext cx="34051" cy="314258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1634698" y="3282574"/>
            <a:ext cx="1089673" cy="528292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 flipV="1">
            <a:off x="6462220" y="3340815"/>
            <a:ext cx="975810" cy="38398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Picture 5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00648" y="3226615"/>
            <a:ext cx="2949290" cy="2181618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27345" y="3199118"/>
            <a:ext cx="2982635" cy="2214326"/>
          </a:xfrm>
          <a:prstGeom prst="rect">
            <a:avLst/>
          </a:prstGeom>
        </p:spPr>
      </p:pic>
      <p:cxnSp>
        <p:nvCxnSpPr>
          <p:cNvPr id="21" name="Straight Arrow Connector 20"/>
          <p:cNvCxnSpPr/>
          <p:nvPr/>
        </p:nvCxnSpPr>
        <p:spPr>
          <a:xfrm flipH="1">
            <a:off x="8179222" y="2715356"/>
            <a:ext cx="98212" cy="49830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4"/>
          <p:cNvSpPr txBox="1">
            <a:spLocks/>
          </p:cNvSpPr>
          <p:nvPr/>
        </p:nvSpPr>
        <p:spPr>
          <a:xfrm>
            <a:off x="503930" y="6059717"/>
            <a:ext cx="8914534" cy="564226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450"/>
              </a:spcAft>
            </a:pPr>
            <a:r>
              <a:rPr lang="en-US" sz="3200" dirty="0" smtClean="0">
                <a:latin typeface="Calibri" panose="020F0502020204030204" pitchFamily="34" charset="0"/>
              </a:rPr>
              <a:t>Queues drain quickly, copies stay in sync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910368" y="4722125"/>
            <a:ext cx="954386" cy="36756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Century Gothic" panose="020B0502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714384" y="2903234"/>
            <a:ext cx="1454264" cy="628517"/>
            <a:chOff x="3460637" y="-2868690"/>
            <a:chExt cx="1454264" cy="628517"/>
          </a:xfrm>
        </p:grpSpPr>
        <p:sp>
          <p:nvSpPr>
            <p:cNvPr id="20" name="Rectangle 19"/>
            <p:cNvSpPr/>
            <p:nvPr/>
          </p:nvSpPr>
          <p:spPr>
            <a:xfrm>
              <a:off x="3460637" y="-2868690"/>
              <a:ext cx="1454264" cy="6285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2000" dirty="0">
                <a:solidFill>
                  <a:prstClr val="white"/>
                </a:solidFill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3567674" y="-2756848"/>
              <a:ext cx="1240189" cy="460376"/>
              <a:chOff x="2469779" y="-2495096"/>
              <a:chExt cx="2635622" cy="1470212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2469779" y="-1907358"/>
                <a:ext cx="1077641" cy="81217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 dirty="0">
                  <a:latin typeface="Century Gothic" panose="020B0502020202020204" pitchFamily="34" charset="0"/>
                </a:endParaRPr>
              </a:p>
            </p:txBody>
          </p:sp>
          <p:grpSp>
            <p:nvGrpSpPr>
              <p:cNvPr id="26" name="Group 25"/>
              <p:cNvGrpSpPr/>
              <p:nvPr/>
            </p:nvGrpSpPr>
            <p:grpSpPr>
              <a:xfrm>
                <a:off x="3787589" y="-2495096"/>
                <a:ext cx="1317812" cy="1470212"/>
                <a:chOff x="4357513" y="1940448"/>
                <a:chExt cx="1317812" cy="1470212"/>
              </a:xfrm>
            </p:grpSpPr>
            <p:cxnSp>
              <p:nvCxnSpPr>
                <p:cNvPr id="29" name="Straight Connector 28"/>
                <p:cNvCxnSpPr/>
                <p:nvPr/>
              </p:nvCxnSpPr>
              <p:spPr>
                <a:xfrm>
                  <a:off x="4357513" y="1940448"/>
                  <a:ext cx="0" cy="1461248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4357513" y="3401696"/>
                  <a:ext cx="1317812" cy="8964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>
                  <a:off x="5675325" y="1940448"/>
                  <a:ext cx="0" cy="1470212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6" name="Group 35"/>
          <p:cNvGrpSpPr/>
          <p:nvPr/>
        </p:nvGrpSpPr>
        <p:grpSpPr>
          <a:xfrm>
            <a:off x="4971184" y="2917772"/>
            <a:ext cx="1454264" cy="628517"/>
            <a:chOff x="3460637" y="-2868690"/>
            <a:chExt cx="1454264" cy="628517"/>
          </a:xfrm>
        </p:grpSpPr>
        <p:sp>
          <p:nvSpPr>
            <p:cNvPr id="37" name="Rectangle 36"/>
            <p:cNvSpPr/>
            <p:nvPr/>
          </p:nvSpPr>
          <p:spPr>
            <a:xfrm>
              <a:off x="3460637" y="-2868690"/>
              <a:ext cx="1454264" cy="6285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2000" dirty="0">
                <a:solidFill>
                  <a:prstClr val="white"/>
                </a:solidFill>
              </a:endParaRPr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3567674" y="-2756848"/>
              <a:ext cx="1240189" cy="460376"/>
              <a:chOff x="2469779" y="-2495096"/>
              <a:chExt cx="2635622" cy="1470212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2469779" y="-1907358"/>
                <a:ext cx="1077641" cy="81217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 dirty="0">
                  <a:latin typeface="Century Gothic" panose="020B0502020202020204" pitchFamily="34" charset="0"/>
                </a:endParaRPr>
              </a:p>
            </p:txBody>
          </p:sp>
          <p:grpSp>
            <p:nvGrpSpPr>
              <p:cNvPr id="40" name="Group 39"/>
              <p:cNvGrpSpPr/>
              <p:nvPr/>
            </p:nvGrpSpPr>
            <p:grpSpPr>
              <a:xfrm>
                <a:off x="3787589" y="-2495096"/>
                <a:ext cx="1317812" cy="1470212"/>
                <a:chOff x="4357513" y="1940448"/>
                <a:chExt cx="1317812" cy="1470212"/>
              </a:xfrm>
            </p:grpSpPr>
            <p:cxnSp>
              <p:nvCxnSpPr>
                <p:cNvPr id="42" name="Straight Connector 41"/>
                <p:cNvCxnSpPr/>
                <p:nvPr/>
              </p:nvCxnSpPr>
              <p:spPr>
                <a:xfrm>
                  <a:off x="4357513" y="1940448"/>
                  <a:ext cx="0" cy="1461248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>
                  <a:off x="4357513" y="3401696"/>
                  <a:ext cx="1317812" cy="8964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>
                  <a:off x="5675325" y="1940448"/>
                  <a:ext cx="0" cy="1470212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47" name="Down Arrow 46"/>
          <p:cNvSpPr/>
          <p:nvPr/>
        </p:nvSpPr>
        <p:spPr>
          <a:xfrm rot="9279635">
            <a:off x="3194500" y="3538695"/>
            <a:ext cx="356113" cy="8459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Down Arrow 47"/>
          <p:cNvSpPr/>
          <p:nvPr/>
        </p:nvSpPr>
        <p:spPr>
          <a:xfrm rot="12778759">
            <a:off x="4950705" y="3523175"/>
            <a:ext cx="356113" cy="8459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Down Arrow 49"/>
          <p:cNvSpPr/>
          <p:nvPr/>
        </p:nvSpPr>
        <p:spPr>
          <a:xfrm rot="1902661">
            <a:off x="5352699" y="3625421"/>
            <a:ext cx="356113" cy="8459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Down Arrow 50"/>
          <p:cNvSpPr/>
          <p:nvPr/>
        </p:nvSpPr>
        <p:spPr>
          <a:xfrm rot="19839096">
            <a:off x="3638952" y="3566363"/>
            <a:ext cx="356113" cy="8459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Queued Grains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9301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771562" y="2029643"/>
            <a:ext cx="1818307" cy="16678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69774" y="2029643"/>
            <a:ext cx="16218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2000" dirty="0">
                <a:solidFill>
                  <a:prstClr val="black"/>
                </a:solidFill>
              </a:rPr>
              <a:t>Datacenter</a:t>
            </a:r>
          </a:p>
          <a:p>
            <a:pPr defTabSz="685800"/>
            <a:r>
              <a:rPr lang="en-US" sz="2000" dirty="0">
                <a:solidFill>
                  <a:prstClr val="black"/>
                </a:solidFill>
              </a:rPr>
              <a:t>     Europe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2521" y="1008131"/>
            <a:ext cx="9383741" cy="994172"/>
          </a:xfrm>
        </p:spPr>
        <p:txBody>
          <a:bodyPr>
            <a:normAutofit/>
          </a:bodyPr>
          <a:lstStyle/>
          <a:p>
            <a:r>
              <a:rPr lang="en-US" b="1" dirty="0" smtClean="0"/>
              <a:t>Failure Scenario : (1) Storage Offline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4961197" y="2953248"/>
            <a:ext cx="1454264" cy="6285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US" sz="2000" dirty="0">
                <a:solidFill>
                  <a:prstClr val="white"/>
                </a:solidFill>
              </a:rPr>
              <a:t>Chat Room Object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515779" y="2029643"/>
            <a:ext cx="1818307" cy="16678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613990" y="2029643"/>
            <a:ext cx="16218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2000" dirty="0">
                <a:solidFill>
                  <a:prstClr val="black"/>
                </a:solidFill>
              </a:rPr>
              <a:t>Datacenter</a:t>
            </a:r>
          </a:p>
          <a:p>
            <a:pPr algn="ctr" defTabSz="685800"/>
            <a:r>
              <a:rPr lang="en-US" sz="2000" dirty="0">
                <a:solidFill>
                  <a:prstClr val="black"/>
                </a:solidFill>
              </a:rPr>
              <a:t>US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877" y="1818303"/>
            <a:ext cx="929112" cy="92911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839" y="2101105"/>
            <a:ext cx="892600" cy="846395"/>
          </a:xfrm>
          <a:prstGeom prst="rect">
            <a:avLst/>
          </a:prstGeom>
        </p:spPr>
      </p:pic>
      <p:cxnSp>
        <p:nvCxnSpPr>
          <p:cNvPr id="27" name="Straight Arrow Connector 26"/>
          <p:cNvCxnSpPr/>
          <p:nvPr/>
        </p:nvCxnSpPr>
        <p:spPr>
          <a:xfrm>
            <a:off x="984506" y="2971810"/>
            <a:ext cx="34051" cy="314258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1634698" y="3282574"/>
            <a:ext cx="1089673" cy="528292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 flipV="1">
            <a:off x="6462220" y="3340815"/>
            <a:ext cx="975810" cy="38398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Picture 5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00648" y="3226615"/>
            <a:ext cx="2949290" cy="2181618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27345" y="3199118"/>
            <a:ext cx="2982635" cy="2214326"/>
          </a:xfrm>
          <a:prstGeom prst="rect">
            <a:avLst/>
          </a:prstGeom>
        </p:spPr>
      </p:pic>
      <p:cxnSp>
        <p:nvCxnSpPr>
          <p:cNvPr id="21" name="Straight Arrow Connector 20"/>
          <p:cNvCxnSpPr/>
          <p:nvPr/>
        </p:nvCxnSpPr>
        <p:spPr>
          <a:xfrm flipH="1">
            <a:off x="8179222" y="2715356"/>
            <a:ext cx="98212" cy="49830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4"/>
          <p:cNvSpPr txBox="1">
            <a:spLocks/>
          </p:cNvSpPr>
          <p:nvPr/>
        </p:nvSpPr>
        <p:spPr>
          <a:xfrm>
            <a:off x="513917" y="5609822"/>
            <a:ext cx="8914534" cy="120708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450"/>
              </a:spcAft>
            </a:pPr>
            <a:r>
              <a:rPr lang="en-US" sz="2800" dirty="0" smtClean="0">
                <a:latin typeface="Calibri" panose="020F0502020204030204" pitchFamily="34" charset="0"/>
              </a:rPr>
              <a:t>Queues accumulate unconfirmed updates</a:t>
            </a:r>
          </a:p>
          <a:p>
            <a:pPr>
              <a:spcAft>
                <a:spcPts val="450"/>
              </a:spcAft>
            </a:pPr>
            <a:r>
              <a:rPr lang="en-US" sz="2800" dirty="0" smtClean="0">
                <a:latin typeface="Calibri" panose="020F0502020204030204" pitchFamily="34" charset="0"/>
              </a:rPr>
              <a:t>Users can see only messages from same datacenter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714384" y="2903234"/>
            <a:ext cx="1454264" cy="628517"/>
            <a:chOff x="3460637" y="-2868690"/>
            <a:chExt cx="1454264" cy="628517"/>
          </a:xfrm>
        </p:grpSpPr>
        <p:sp>
          <p:nvSpPr>
            <p:cNvPr id="20" name="Rectangle 19"/>
            <p:cNvSpPr/>
            <p:nvPr/>
          </p:nvSpPr>
          <p:spPr>
            <a:xfrm>
              <a:off x="3460637" y="-2868690"/>
              <a:ext cx="1454264" cy="6285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2000" dirty="0">
                <a:solidFill>
                  <a:prstClr val="white"/>
                </a:solidFill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3567674" y="-2756848"/>
              <a:ext cx="1240189" cy="460376"/>
              <a:chOff x="2469779" y="-2495096"/>
              <a:chExt cx="2635622" cy="1470212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2469779" y="-1907358"/>
                <a:ext cx="1077641" cy="81217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 dirty="0">
                  <a:latin typeface="Century Gothic" panose="020B0502020202020204" pitchFamily="34" charset="0"/>
                </a:endParaRPr>
              </a:p>
            </p:txBody>
          </p:sp>
          <p:grpSp>
            <p:nvGrpSpPr>
              <p:cNvPr id="26" name="Group 25"/>
              <p:cNvGrpSpPr/>
              <p:nvPr/>
            </p:nvGrpSpPr>
            <p:grpSpPr>
              <a:xfrm>
                <a:off x="3787589" y="-2495096"/>
                <a:ext cx="1317812" cy="1470212"/>
                <a:chOff x="4357513" y="1940448"/>
                <a:chExt cx="1317812" cy="1470212"/>
              </a:xfrm>
            </p:grpSpPr>
            <p:cxnSp>
              <p:nvCxnSpPr>
                <p:cNvPr id="29" name="Straight Connector 28"/>
                <p:cNvCxnSpPr/>
                <p:nvPr/>
              </p:nvCxnSpPr>
              <p:spPr>
                <a:xfrm>
                  <a:off x="4357513" y="1940448"/>
                  <a:ext cx="0" cy="1461248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4357513" y="3401696"/>
                  <a:ext cx="1317812" cy="8964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>
                  <a:off x="5675325" y="1940448"/>
                  <a:ext cx="0" cy="1470212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6" name="Group 35"/>
          <p:cNvGrpSpPr/>
          <p:nvPr/>
        </p:nvGrpSpPr>
        <p:grpSpPr>
          <a:xfrm>
            <a:off x="4971184" y="2917772"/>
            <a:ext cx="1454264" cy="628517"/>
            <a:chOff x="3460637" y="-2868690"/>
            <a:chExt cx="1454264" cy="628517"/>
          </a:xfrm>
        </p:grpSpPr>
        <p:sp>
          <p:nvSpPr>
            <p:cNvPr id="37" name="Rectangle 36"/>
            <p:cNvSpPr/>
            <p:nvPr/>
          </p:nvSpPr>
          <p:spPr>
            <a:xfrm>
              <a:off x="3460637" y="-2868690"/>
              <a:ext cx="1454264" cy="6285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2000" dirty="0">
                <a:solidFill>
                  <a:prstClr val="white"/>
                </a:solidFill>
              </a:endParaRPr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3567674" y="-2756848"/>
              <a:ext cx="1240189" cy="460376"/>
              <a:chOff x="2469779" y="-2495096"/>
              <a:chExt cx="2635622" cy="1470212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2469779" y="-1907358"/>
                <a:ext cx="1077641" cy="81217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 dirty="0">
                  <a:latin typeface="Century Gothic" panose="020B0502020202020204" pitchFamily="34" charset="0"/>
                </a:endParaRPr>
              </a:p>
            </p:txBody>
          </p:sp>
          <p:grpSp>
            <p:nvGrpSpPr>
              <p:cNvPr id="40" name="Group 39"/>
              <p:cNvGrpSpPr/>
              <p:nvPr/>
            </p:nvGrpSpPr>
            <p:grpSpPr>
              <a:xfrm>
                <a:off x="3787589" y="-2495096"/>
                <a:ext cx="1317812" cy="1470212"/>
                <a:chOff x="4357513" y="1940448"/>
                <a:chExt cx="1317812" cy="1470212"/>
              </a:xfrm>
            </p:grpSpPr>
            <p:cxnSp>
              <p:nvCxnSpPr>
                <p:cNvPr id="42" name="Straight Connector 41"/>
                <p:cNvCxnSpPr/>
                <p:nvPr/>
              </p:nvCxnSpPr>
              <p:spPr>
                <a:xfrm>
                  <a:off x="4357513" y="1940448"/>
                  <a:ext cx="0" cy="1461248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>
                  <a:off x="4357513" y="3401696"/>
                  <a:ext cx="1317812" cy="8964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>
                  <a:off x="5675325" y="1940448"/>
                  <a:ext cx="0" cy="1470212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47" name="Down Arrow 46"/>
          <p:cNvSpPr/>
          <p:nvPr/>
        </p:nvSpPr>
        <p:spPr>
          <a:xfrm rot="9279635">
            <a:off x="3194500" y="3538695"/>
            <a:ext cx="356113" cy="8459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Down Arrow 49"/>
          <p:cNvSpPr/>
          <p:nvPr/>
        </p:nvSpPr>
        <p:spPr>
          <a:xfrm rot="1902661">
            <a:off x="5352699" y="3625421"/>
            <a:ext cx="356113" cy="8459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Down Arrow 50"/>
          <p:cNvSpPr/>
          <p:nvPr/>
        </p:nvSpPr>
        <p:spPr>
          <a:xfrm rot="19839096">
            <a:off x="3638952" y="3566363"/>
            <a:ext cx="356113" cy="8459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Can 40"/>
          <p:cNvSpPr/>
          <p:nvPr/>
        </p:nvSpPr>
        <p:spPr>
          <a:xfrm>
            <a:off x="3127664" y="4317424"/>
            <a:ext cx="2519795" cy="952223"/>
          </a:xfrm>
          <a:prstGeom prst="can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910368" y="4722125"/>
            <a:ext cx="954386" cy="36756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468183" y="3323221"/>
            <a:ext cx="556656" cy="10329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468183" y="3188721"/>
            <a:ext cx="556656" cy="10329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468183" y="3067484"/>
            <a:ext cx="556656" cy="10329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723231" y="3353529"/>
            <a:ext cx="556656" cy="10329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723231" y="3219029"/>
            <a:ext cx="556656" cy="10329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56" name="Down Arrow 55"/>
          <p:cNvSpPr/>
          <p:nvPr/>
        </p:nvSpPr>
        <p:spPr>
          <a:xfrm rot="12778759">
            <a:off x="4950705" y="3523175"/>
            <a:ext cx="356113" cy="8459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821421" y="3810866"/>
            <a:ext cx="3594040" cy="506558"/>
          </a:xfrm>
          <a:prstGeom prst="line">
            <a:avLst/>
          </a:prstGeom>
          <a:ln w="762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2714384" y="3810866"/>
            <a:ext cx="3413461" cy="506558"/>
          </a:xfrm>
          <a:prstGeom prst="line">
            <a:avLst/>
          </a:prstGeom>
          <a:ln w="762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Queued Grains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3089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771562" y="2029643"/>
            <a:ext cx="1818307" cy="16678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69774" y="2029643"/>
            <a:ext cx="16218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2000" dirty="0">
                <a:solidFill>
                  <a:prstClr val="black"/>
                </a:solidFill>
              </a:rPr>
              <a:t>Datacenter</a:t>
            </a:r>
          </a:p>
          <a:p>
            <a:pPr defTabSz="685800"/>
            <a:r>
              <a:rPr lang="en-US" sz="2000" dirty="0">
                <a:solidFill>
                  <a:prstClr val="black"/>
                </a:solidFill>
              </a:rPr>
              <a:t>     Europe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2521" y="1008131"/>
            <a:ext cx="9107852" cy="994172"/>
          </a:xfrm>
        </p:spPr>
        <p:txBody>
          <a:bodyPr>
            <a:normAutofit/>
          </a:bodyPr>
          <a:lstStyle/>
          <a:p>
            <a:r>
              <a:rPr lang="en-US" b="1" dirty="0"/>
              <a:t>Failure Scenario : </a:t>
            </a:r>
            <a:r>
              <a:rPr lang="en-US" b="1" dirty="0" smtClean="0"/>
              <a:t>(2) Storage Is Back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4961197" y="2953248"/>
            <a:ext cx="1454264" cy="6285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US" sz="2000" dirty="0">
                <a:solidFill>
                  <a:prstClr val="white"/>
                </a:solidFill>
              </a:rPr>
              <a:t>Chat Room Object</a:t>
            </a:r>
          </a:p>
        </p:txBody>
      </p:sp>
      <p:sp>
        <p:nvSpPr>
          <p:cNvPr id="9" name="Can 8"/>
          <p:cNvSpPr/>
          <p:nvPr/>
        </p:nvSpPr>
        <p:spPr>
          <a:xfrm>
            <a:off x="3127664" y="4317424"/>
            <a:ext cx="2519795" cy="952223"/>
          </a:xfrm>
          <a:prstGeom prst="can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15779" y="2029643"/>
            <a:ext cx="1818307" cy="16678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613990" y="2029643"/>
            <a:ext cx="16218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2000" dirty="0">
                <a:solidFill>
                  <a:prstClr val="black"/>
                </a:solidFill>
              </a:rPr>
              <a:t>Datacenter</a:t>
            </a:r>
          </a:p>
          <a:p>
            <a:pPr algn="ctr" defTabSz="685800"/>
            <a:r>
              <a:rPr lang="en-US" sz="2000" dirty="0">
                <a:solidFill>
                  <a:prstClr val="black"/>
                </a:solidFill>
              </a:rPr>
              <a:t>US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877" y="1818303"/>
            <a:ext cx="929112" cy="92911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839" y="2101105"/>
            <a:ext cx="892600" cy="846395"/>
          </a:xfrm>
          <a:prstGeom prst="rect">
            <a:avLst/>
          </a:prstGeom>
        </p:spPr>
      </p:pic>
      <p:cxnSp>
        <p:nvCxnSpPr>
          <p:cNvPr id="27" name="Straight Arrow Connector 26"/>
          <p:cNvCxnSpPr/>
          <p:nvPr/>
        </p:nvCxnSpPr>
        <p:spPr>
          <a:xfrm>
            <a:off x="984506" y="2971810"/>
            <a:ext cx="34051" cy="314258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1634698" y="3282574"/>
            <a:ext cx="1089673" cy="528292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 flipV="1">
            <a:off x="6462220" y="3340815"/>
            <a:ext cx="975810" cy="38398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Picture 5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00648" y="3226615"/>
            <a:ext cx="2949290" cy="2181618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27345" y="3199118"/>
            <a:ext cx="2982635" cy="2214326"/>
          </a:xfrm>
          <a:prstGeom prst="rect">
            <a:avLst/>
          </a:prstGeom>
        </p:spPr>
      </p:pic>
      <p:cxnSp>
        <p:nvCxnSpPr>
          <p:cNvPr id="21" name="Straight Arrow Connector 20"/>
          <p:cNvCxnSpPr/>
          <p:nvPr/>
        </p:nvCxnSpPr>
        <p:spPr>
          <a:xfrm flipH="1">
            <a:off x="8179222" y="2715356"/>
            <a:ext cx="98212" cy="49830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4"/>
          <p:cNvSpPr txBox="1">
            <a:spLocks/>
          </p:cNvSpPr>
          <p:nvPr/>
        </p:nvSpPr>
        <p:spPr>
          <a:xfrm>
            <a:off x="485839" y="5692559"/>
            <a:ext cx="8914534" cy="169088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450"/>
              </a:spcAft>
            </a:pPr>
            <a:r>
              <a:rPr lang="en-US" sz="3200" dirty="0" smtClean="0">
                <a:latin typeface="Calibri" panose="020F0502020204030204" pitchFamily="34" charset="0"/>
              </a:rPr>
              <a:t>Queues drain, messages get ordered consistently, normal operation resumes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910368" y="4722125"/>
            <a:ext cx="954386" cy="36756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Century Gothic" panose="020B0502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714384" y="2903234"/>
            <a:ext cx="1454264" cy="628517"/>
            <a:chOff x="3460637" y="-2868690"/>
            <a:chExt cx="1454264" cy="628517"/>
          </a:xfrm>
        </p:grpSpPr>
        <p:sp>
          <p:nvSpPr>
            <p:cNvPr id="20" name="Rectangle 19"/>
            <p:cNvSpPr/>
            <p:nvPr/>
          </p:nvSpPr>
          <p:spPr>
            <a:xfrm>
              <a:off x="3460637" y="-2868690"/>
              <a:ext cx="1454264" cy="6285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2000" dirty="0">
                <a:solidFill>
                  <a:prstClr val="white"/>
                </a:solidFill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3567674" y="-2756848"/>
              <a:ext cx="1240189" cy="460376"/>
              <a:chOff x="2469779" y="-2495096"/>
              <a:chExt cx="2635622" cy="1470212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2469779" y="-1907358"/>
                <a:ext cx="1077641" cy="81217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 dirty="0">
                  <a:latin typeface="Century Gothic" panose="020B0502020202020204" pitchFamily="34" charset="0"/>
                </a:endParaRPr>
              </a:p>
            </p:txBody>
          </p:sp>
          <p:grpSp>
            <p:nvGrpSpPr>
              <p:cNvPr id="26" name="Group 25"/>
              <p:cNvGrpSpPr/>
              <p:nvPr/>
            </p:nvGrpSpPr>
            <p:grpSpPr>
              <a:xfrm>
                <a:off x="3787589" y="-2495096"/>
                <a:ext cx="1317812" cy="1470212"/>
                <a:chOff x="4357513" y="1940448"/>
                <a:chExt cx="1317812" cy="1470212"/>
              </a:xfrm>
            </p:grpSpPr>
            <p:cxnSp>
              <p:nvCxnSpPr>
                <p:cNvPr id="29" name="Straight Connector 28"/>
                <p:cNvCxnSpPr/>
                <p:nvPr/>
              </p:nvCxnSpPr>
              <p:spPr>
                <a:xfrm>
                  <a:off x="4357513" y="1940448"/>
                  <a:ext cx="0" cy="1461248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4357513" y="3401696"/>
                  <a:ext cx="1317812" cy="8964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>
                  <a:off x="5675325" y="1940448"/>
                  <a:ext cx="0" cy="1470212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6" name="Group 35"/>
          <p:cNvGrpSpPr/>
          <p:nvPr/>
        </p:nvGrpSpPr>
        <p:grpSpPr>
          <a:xfrm>
            <a:off x="4971184" y="2917772"/>
            <a:ext cx="1454264" cy="628517"/>
            <a:chOff x="3460637" y="-2868690"/>
            <a:chExt cx="1454264" cy="628517"/>
          </a:xfrm>
        </p:grpSpPr>
        <p:sp>
          <p:nvSpPr>
            <p:cNvPr id="37" name="Rectangle 36"/>
            <p:cNvSpPr/>
            <p:nvPr/>
          </p:nvSpPr>
          <p:spPr>
            <a:xfrm>
              <a:off x="3460637" y="-2868690"/>
              <a:ext cx="1454264" cy="6285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2000" dirty="0">
                <a:solidFill>
                  <a:prstClr val="white"/>
                </a:solidFill>
              </a:endParaRPr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3567674" y="-2756848"/>
              <a:ext cx="1240189" cy="460376"/>
              <a:chOff x="2469779" y="-2495096"/>
              <a:chExt cx="2635622" cy="1470212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2469779" y="-1907358"/>
                <a:ext cx="1077641" cy="81217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 dirty="0">
                  <a:latin typeface="Century Gothic" panose="020B0502020202020204" pitchFamily="34" charset="0"/>
                </a:endParaRPr>
              </a:p>
            </p:txBody>
          </p:sp>
          <p:grpSp>
            <p:nvGrpSpPr>
              <p:cNvPr id="40" name="Group 39"/>
              <p:cNvGrpSpPr/>
              <p:nvPr/>
            </p:nvGrpSpPr>
            <p:grpSpPr>
              <a:xfrm>
                <a:off x="3787589" y="-2495096"/>
                <a:ext cx="1317812" cy="1470212"/>
                <a:chOff x="4357513" y="1940448"/>
                <a:chExt cx="1317812" cy="1470212"/>
              </a:xfrm>
            </p:grpSpPr>
            <p:cxnSp>
              <p:nvCxnSpPr>
                <p:cNvPr id="42" name="Straight Connector 41"/>
                <p:cNvCxnSpPr/>
                <p:nvPr/>
              </p:nvCxnSpPr>
              <p:spPr>
                <a:xfrm>
                  <a:off x="4357513" y="1940448"/>
                  <a:ext cx="0" cy="1461248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>
                  <a:off x="4357513" y="3401696"/>
                  <a:ext cx="1317812" cy="8964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>
                  <a:off x="5675325" y="1940448"/>
                  <a:ext cx="0" cy="1470212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47" name="Down Arrow 46"/>
          <p:cNvSpPr/>
          <p:nvPr/>
        </p:nvSpPr>
        <p:spPr>
          <a:xfrm rot="9279635">
            <a:off x="3194500" y="3538695"/>
            <a:ext cx="356113" cy="8459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Down Arrow 47"/>
          <p:cNvSpPr/>
          <p:nvPr/>
        </p:nvSpPr>
        <p:spPr>
          <a:xfrm rot="12778759">
            <a:off x="4950705" y="3523175"/>
            <a:ext cx="356113" cy="8459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Down Arrow 49"/>
          <p:cNvSpPr/>
          <p:nvPr/>
        </p:nvSpPr>
        <p:spPr>
          <a:xfrm rot="1902661">
            <a:off x="5352699" y="3625421"/>
            <a:ext cx="356113" cy="8459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Down Arrow 50"/>
          <p:cNvSpPr/>
          <p:nvPr/>
        </p:nvSpPr>
        <p:spPr>
          <a:xfrm rot="19839096">
            <a:off x="3638952" y="3566363"/>
            <a:ext cx="356113" cy="8459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Queued Grains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1215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Beyond geo-distribution...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185880" y="2129135"/>
            <a:ext cx="4535045" cy="4385924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Queued Grain helps to mitigate slow storage even in single cluster</a:t>
            </a:r>
          </a:p>
          <a:p>
            <a:endParaRPr lang="en-US" sz="1400" dirty="0"/>
          </a:p>
          <a:p>
            <a:r>
              <a:rPr lang="en-US" sz="3200" dirty="0" smtClean="0"/>
              <a:t>Queued Grain is a good match for the event-sourcing pattern</a:t>
            </a:r>
            <a:endParaRPr lang="en-US" sz="3200" dirty="0"/>
          </a:p>
        </p:txBody>
      </p:sp>
      <p:sp>
        <p:nvSpPr>
          <p:cNvPr id="9" name="Can 8"/>
          <p:cNvSpPr/>
          <p:nvPr/>
        </p:nvSpPr>
        <p:spPr>
          <a:xfrm>
            <a:off x="745969" y="5600124"/>
            <a:ext cx="2519795" cy="952223"/>
          </a:xfrm>
          <a:prstGeom prst="can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63324" y="2451100"/>
            <a:ext cx="1818307" cy="22463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528673" y="5892455"/>
            <a:ext cx="954386" cy="36756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Century Gothic" panose="020B0502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78385" y="3863161"/>
            <a:ext cx="1454264" cy="628517"/>
            <a:chOff x="3460637" y="-2868690"/>
            <a:chExt cx="1454264" cy="628517"/>
          </a:xfrm>
        </p:grpSpPr>
        <p:sp>
          <p:nvSpPr>
            <p:cNvPr id="20" name="Rectangle 19"/>
            <p:cNvSpPr/>
            <p:nvPr/>
          </p:nvSpPr>
          <p:spPr>
            <a:xfrm>
              <a:off x="3460637" y="-2868690"/>
              <a:ext cx="1454264" cy="6285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2000" dirty="0">
                <a:solidFill>
                  <a:prstClr val="white"/>
                </a:solidFill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3567674" y="-2756848"/>
              <a:ext cx="1240189" cy="460376"/>
              <a:chOff x="2469779" y="-2495096"/>
              <a:chExt cx="2635622" cy="1470212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2469779" y="-1907358"/>
                <a:ext cx="1077641" cy="81217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 dirty="0">
                  <a:latin typeface="Century Gothic" panose="020B0502020202020204" pitchFamily="34" charset="0"/>
                </a:endParaRPr>
              </a:p>
            </p:txBody>
          </p:sp>
          <p:grpSp>
            <p:nvGrpSpPr>
              <p:cNvPr id="26" name="Group 25"/>
              <p:cNvGrpSpPr/>
              <p:nvPr/>
            </p:nvGrpSpPr>
            <p:grpSpPr>
              <a:xfrm>
                <a:off x="3787589" y="-2495096"/>
                <a:ext cx="1317812" cy="1470212"/>
                <a:chOff x="4357513" y="1940448"/>
                <a:chExt cx="1317812" cy="1470212"/>
              </a:xfrm>
            </p:grpSpPr>
            <p:cxnSp>
              <p:nvCxnSpPr>
                <p:cNvPr id="29" name="Straight Connector 28"/>
                <p:cNvCxnSpPr/>
                <p:nvPr/>
              </p:nvCxnSpPr>
              <p:spPr>
                <a:xfrm>
                  <a:off x="4357513" y="1940448"/>
                  <a:ext cx="0" cy="1461248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4357513" y="3401696"/>
                  <a:ext cx="1317812" cy="8964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>
                  <a:off x="5675325" y="1940448"/>
                  <a:ext cx="0" cy="1470212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47" name="Down Arrow 46"/>
          <p:cNvSpPr/>
          <p:nvPr/>
        </p:nvSpPr>
        <p:spPr>
          <a:xfrm rot="10800000">
            <a:off x="1561064" y="4716204"/>
            <a:ext cx="356113" cy="8459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Down Arrow 50"/>
          <p:cNvSpPr/>
          <p:nvPr/>
        </p:nvSpPr>
        <p:spPr>
          <a:xfrm>
            <a:off x="2005516" y="4743872"/>
            <a:ext cx="356113" cy="8459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Queued Grains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9684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4: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23809" y="4699630"/>
            <a:ext cx="4055341" cy="58477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dirty="0" smtClean="0"/>
              <a:t>Replication Providers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6024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0" y="-7872"/>
            <a:ext cx="9144000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Replication Providers</a:t>
            </a:r>
            <a:endParaRPr lang="en-US" sz="2400" dirty="0"/>
          </a:p>
        </p:txBody>
      </p:sp>
      <p:sp>
        <p:nvSpPr>
          <p:cNvPr id="144" name="Rectangle 143"/>
          <p:cNvSpPr/>
          <p:nvPr/>
        </p:nvSpPr>
        <p:spPr>
          <a:xfrm>
            <a:off x="6176355" y="4459701"/>
            <a:ext cx="2838856" cy="22630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/>
          <p:cNvSpPr/>
          <p:nvPr/>
        </p:nvSpPr>
        <p:spPr>
          <a:xfrm>
            <a:off x="6168979" y="2166405"/>
            <a:ext cx="2846232" cy="21957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/>
          <p:cNvSpPr/>
          <p:nvPr/>
        </p:nvSpPr>
        <p:spPr>
          <a:xfrm>
            <a:off x="6168979" y="142121"/>
            <a:ext cx="2846231" cy="195713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9613" y="878122"/>
            <a:ext cx="5582082" cy="1320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Under the Hood:</a:t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Global State = Illusion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95361" y="2623251"/>
            <a:ext cx="5423538" cy="476537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Many possible configurations</a:t>
            </a:r>
            <a:r>
              <a:rPr lang="en-US" sz="2800" dirty="0"/>
              <a:t>, </a:t>
            </a:r>
            <a:r>
              <a:rPr lang="en-US" sz="2800" dirty="0" smtClean="0"/>
              <a:t>to support variable degrees of </a:t>
            </a:r>
          </a:p>
          <a:p>
            <a:pPr lvl="1"/>
            <a:r>
              <a:rPr lang="en-US" sz="2600" dirty="0" smtClean="0"/>
              <a:t>persistence</a:t>
            </a:r>
            <a:endParaRPr lang="en-US" sz="2600" dirty="0"/>
          </a:p>
          <a:p>
            <a:pPr lvl="1"/>
            <a:r>
              <a:rPr lang="en-US" sz="2600" dirty="0" smtClean="0"/>
              <a:t>fault tolerance</a:t>
            </a:r>
          </a:p>
          <a:p>
            <a:pPr lvl="1"/>
            <a:r>
              <a:rPr lang="en-US" sz="2600" dirty="0" smtClean="0"/>
              <a:t>reactivity</a:t>
            </a:r>
          </a:p>
          <a:p>
            <a:endParaRPr lang="en-US" sz="2800" dirty="0" smtClean="0"/>
          </a:p>
          <a:p>
            <a:r>
              <a:rPr lang="en-US" sz="2800" dirty="0" smtClean="0">
                <a:solidFill>
                  <a:srgbClr val="C00000"/>
                </a:solidFill>
              </a:rPr>
              <a:t>Same programming API for all.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554603" y="6411615"/>
            <a:ext cx="512638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37</a:t>
            </a:fld>
            <a:endParaRPr lang="en-US" dirty="0"/>
          </a:p>
        </p:txBody>
      </p:sp>
      <p:sp>
        <p:nvSpPr>
          <p:cNvPr id="38" name="Flowchart: Magnetic Disk 37"/>
          <p:cNvSpPr/>
          <p:nvPr/>
        </p:nvSpPr>
        <p:spPr>
          <a:xfrm>
            <a:off x="7024462" y="3225715"/>
            <a:ext cx="1150404" cy="1056068"/>
          </a:xfrm>
          <a:prstGeom prst="flowChartMagneticDisk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Shared</a:t>
            </a:r>
            <a:br>
              <a:rPr lang="en-US" dirty="0" smtClean="0"/>
            </a:br>
            <a:r>
              <a:rPr lang="en-US" dirty="0" smtClean="0"/>
              <a:t>Storage</a:t>
            </a:r>
            <a:endParaRPr lang="en-US" dirty="0"/>
          </a:p>
        </p:txBody>
      </p:sp>
      <p:sp>
        <p:nvSpPr>
          <p:cNvPr id="59" name="Flowchart: Magnetic Disk 58"/>
          <p:cNvSpPr/>
          <p:nvPr/>
        </p:nvSpPr>
        <p:spPr>
          <a:xfrm>
            <a:off x="7704916" y="5558768"/>
            <a:ext cx="1150404" cy="1056068"/>
          </a:xfrm>
          <a:prstGeom prst="flowChartMagneticDisk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Storage</a:t>
            </a:r>
            <a:br>
              <a:rPr lang="en-US" dirty="0" smtClean="0"/>
            </a:br>
            <a:r>
              <a:rPr lang="en-US" dirty="0" smtClean="0"/>
              <a:t>Replica</a:t>
            </a:r>
            <a:endParaRPr lang="en-US" dirty="0"/>
          </a:p>
        </p:txBody>
      </p:sp>
      <p:sp>
        <p:nvSpPr>
          <p:cNvPr id="60" name="Flowchart: Magnetic Disk 59"/>
          <p:cNvSpPr/>
          <p:nvPr/>
        </p:nvSpPr>
        <p:spPr>
          <a:xfrm>
            <a:off x="6369121" y="5548088"/>
            <a:ext cx="1150404" cy="1056068"/>
          </a:xfrm>
          <a:prstGeom prst="flowChartMagneticDisk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Storage</a:t>
            </a:r>
          </a:p>
          <a:p>
            <a:pPr algn="ctr"/>
            <a:r>
              <a:rPr lang="en-US" dirty="0" smtClean="0"/>
              <a:t>Replica</a:t>
            </a:r>
            <a:endParaRPr lang="en-US" dirty="0"/>
          </a:p>
        </p:txBody>
      </p:sp>
      <p:sp>
        <p:nvSpPr>
          <p:cNvPr id="116" name="TextBox 115"/>
          <p:cNvSpPr txBox="1"/>
          <p:nvPr/>
        </p:nvSpPr>
        <p:spPr>
          <a:xfrm>
            <a:off x="6407958" y="2267698"/>
            <a:ext cx="933525" cy="64633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Replica</a:t>
            </a:r>
          </a:p>
          <a:p>
            <a:r>
              <a:rPr lang="en-US" dirty="0" smtClean="0"/>
              <a:t>in RAM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7644400" y="2263913"/>
            <a:ext cx="933525" cy="64633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Replica</a:t>
            </a:r>
          </a:p>
          <a:p>
            <a:r>
              <a:rPr lang="en-US" dirty="0"/>
              <a:t>in RAM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6476508" y="4597254"/>
            <a:ext cx="933525" cy="64633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Replica</a:t>
            </a:r>
          </a:p>
          <a:p>
            <a:r>
              <a:rPr lang="en-US" dirty="0"/>
              <a:t>in RAM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7813355" y="4597254"/>
            <a:ext cx="933525" cy="64633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Replica</a:t>
            </a:r>
          </a:p>
          <a:p>
            <a:r>
              <a:rPr lang="en-US" dirty="0"/>
              <a:t>in RAM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6407958" y="580688"/>
            <a:ext cx="933525" cy="64633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Replica</a:t>
            </a:r>
          </a:p>
          <a:p>
            <a:r>
              <a:rPr lang="en-US" dirty="0" smtClean="0"/>
              <a:t>in RAM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7644400" y="576903"/>
            <a:ext cx="933525" cy="64633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Replica</a:t>
            </a:r>
          </a:p>
          <a:p>
            <a:r>
              <a:rPr lang="en-US" dirty="0"/>
              <a:t>in RAM</a:t>
            </a:r>
          </a:p>
        </p:txBody>
      </p:sp>
      <p:cxnSp>
        <p:nvCxnSpPr>
          <p:cNvPr id="123" name="Straight Connector 122"/>
          <p:cNvCxnSpPr>
            <a:stCxn id="120" idx="3"/>
            <a:endCxn id="121" idx="1"/>
          </p:cNvCxnSpPr>
          <p:nvPr/>
        </p:nvCxnSpPr>
        <p:spPr>
          <a:xfrm flipV="1">
            <a:off x="7341483" y="900069"/>
            <a:ext cx="302917" cy="3785"/>
          </a:xfrm>
          <a:prstGeom prst="line">
            <a:avLst/>
          </a:prstGeom>
          <a:ln w="889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endCxn id="38" idx="1"/>
          </p:cNvCxnSpPr>
          <p:nvPr/>
        </p:nvCxnSpPr>
        <p:spPr>
          <a:xfrm>
            <a:off x="6792864" y="2937289"/>
            <a:ext cx="806800" cy="288426"/>
          </a:xfrm>
          <a:prstGeom prst="line">
            <a:avLst/>
          </a:prstGeom>
          <a:ln w="88900">
            <a:solidFill>
              <a:schemeClr val="accent5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117" idx="2"/>
            <a:endCxn id="38" idx="1"/>
          </p:cNvCxnSpPr>
          <p:nvPr/>
        </p:nvCxnSpPr>
        <p:spPr>
          <a:xfrm flipH="1">
            <a:off x="7599664" y="2910244"/>
            <a:ext cx="511499" cy="315471"/>
          </a:xfrm>
          <a:prstGeom prst="line">
            <a:avLst/>
          </a:prstGeom>
          <a:ln w="88900">
            <a:solidFill>
              <a:schemeClr val="accent5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121" idx="1"/>
            <a:endCxn id="120" idx="3"/>
          </p:cNvCxnSpPr>
          <p:nvPr/>
        </p:nvCxnSpPr>
        <p:spPr>
          <a:xfrm flipH="1">
            <a:off x="7341483" y="900069"/>
            <a:ext cx="302917" cy="3785"/>
          </a:xfrm>
          <a:prstGeom prst="line">
            <a:avLst/>
          </a:prstGeom>
          <a:ln w="88900">
            <a:solidFill>
              <a:schemeClr val="accent5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stCxn id="119" idx="2"/>
            <a:endCxn id="59" idx="0"/>
          </p:cNvCxnSpPr>
          <p:nvPr/>
        </p:nvCxnSpPr>
        <p:spPr>
          <a:xfrm>
            <a:off x="8280118" y="5243585"/>
            <a:ext cx="0" cy="667206"/>
          </a:xfrm>
          <a:prstGeom prst="line">
            <a:avLst/>
          </a:prstGeom>
          <a:ln w="88900">
            <a:solidFill>
              <a:schemeClr val="accent5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60" idx="0"/>
            <a:endCxn id="118" idx="2"/>
          </p:cNvCxnSpPr>
          <p:nvPr/>
        </p:nvCxnSpPr>
        <p:spPr>
          <a:xfrm flipH="1" flipV="1">
            <a:off x="6943271" y="5243585"/>
            <a:ext cx="1052" cy="656526"/>
          </a:xfrm>
          <a:prstGeom prst="line">
            <a:avLst/>
          </a:prstGeom>
          <a:ln w="88900">
            <a:solidFill>
              <a:schemeClr val="accent5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stCxn id="59" idx="1"/>
          </p:cNvCxnSpPr>
          <p:nvPr/>
        </p:nvCxnSpPr>
        <p:spPr>
          <a:xfrm flipH="1" flipV="1">
            <a:off x="6900576" y="5548088"/>
            <a:ext cx="1379542" cy="10680"/>
          </a:xfrm>
          <a:prstGeom prst="line">
            <a:avLst/>
          </a:prstGeom>
          <a:ln w="88900">
            <a:solidFill>
              <a:schemeClr val="accent5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818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6" y="110577"/>
            <a:ext cx="6347713" cy="13208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Status </a:t>
            </a:r>
            <a:r>
              <a:rPr lang="en-US" sz="4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&amp;</a:t>
            </a:r>
            <a:r>
              <a:rPr lang="en-US" sz="4000" b="1" dirty="0" smtClean="0">
                <a:solidFill>
                  <a:schemeClr val="tx1"/>
                </a:solidFill>
              </a:rPr>
              <a:t> Next Steps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16334" y="1431377"/>
            <a:ext cx="8345066" cy="5159923"/>
          </a:xfrm>
        </p:spPr>
        <p:txBody>
          <a:bodyPr>
            <a:normAutofit/>
          </a:bodyPr>
          <a:lstStyle/>
          <a:p>
            <a:r>
              <a:rPr lang="en-US" sz="2400" dirty="0"/>
              <a:t>All </a:t>
            </a:r>
            <a:r>
              <a:rPr lang="en-US" sz="2400" dirty="0" smtClean="0"/>
              <a:t>code, including </a:t>
            </a:r>
            <a:r>
              <a:rPr lang="en-US" sz="2400" dirty="0"/>
              <a:t>samples and </a:t>
            </a:r>
            <a:r>
              <a:rPr lang="en-US" sz="2400" dirty="0" smtClean="0"/>
              <a:t>benchmarks, </a:t>
            </a:r>
            <a:r>
              <a:rPr lang="en-US" sz="2400" dirty="0"/>
              <a:t>is currently in a </a:t>
            </a:r>
            <a:r>
              <a:rPr lang="en-US" sz="2400" dirty="0" smtClean="0"/>
              <a:t>internal VSO repository </a:t>
            </a:r>
          </a:p>
          <a:p>
            <a:r>
              <a:rPr lang="en-US" sz="2400" dirty="0" smtClean="0"/>
              <a:t>Estimate 1-3 months to pull all pieces into GitHub and have them reviewed by community, in order of dependencies</a:t>
            </a:r>
          </a:p>
          <a:p>
            <a:endParaRPr lang="en-US" sz="2400" dirty="0"/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Documents available by Monday:</a:t>
            </a:r>
          </a:p>
          <a:p>
            <a:pPr lvl="1"/>
            <a:r>
              <a:rPr lang="en-US" sz="2200" dirty="0" smtClean="0"/>
              <a:t>Research paper draft</a:t>
            </a:r>
          </a:p>
          <a:p>
            <a:pPr lvl="1"/>
            <a:r>
              <a:rPr lang="en-US" sz="2200" dirty="0" smtClean="0"/>
              <a:t>Documentation for developers</a:t>
            </a:r>
          </a:p>
          <a:p>
            <a:endParaRPr lang="en-US" sz="2400" dirty="0" smtClean="0"/>
          </a:p>
          <a:p>
            <a:pPr lvl="1"/>
            <a:endParaRPr lang="en-US" sz="22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8547796" y="6492875"/>
            <a:ext cx="512638" cy="3651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400">
                <a:solidFill>
                  <a:schemeClr val="bg1"/>
                </a:solidFill>
              </a:rPr>
              <a:pPr/>
              <a:t>38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6596" y="3576781"/>
            <a:ext cx="4214615" cy="46166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Multi-Cluster Configuration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36596" y="4347005"/>
            <a:ext cx="4214615" cy="46166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Global Single-Instance Grains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975121" y="3579338"/>
            <a:ext cx="2357377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Queued Grains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244473" y="4347005"/>
            <a:ext cx="3088025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Replication Providers</a:t>
            </a:r>
            <a:endParaRPr lang="en-US" sz="2400" dirty="0"/>
          </a:p>
        </p:txBody>
      </p:sp>
      <p:cxnSp>
        <p:nvCxnSpPr>
          <p:cNvPr id="9" name="Straight Arrow Connector 8"/>
          <p:cNvCxnSpPr>
            <a:stCxn id="8" idx="0"/>
            <a:endCxn id="7" idx="2"/>
          </p:cNvCxnSpPr>
          <p:nvPr/>
        </p:nvCxnSpPr>
        <p:spPr>
          <a:xfrm flipV="1">
            <a:off x="6788486" y="4041003"/>
            <a:ext cx="365324" cy="306002"/>
          </a:xfrm>
          <a:prstGeom prst="straightConnector1">
            <a:avLst/>
          </a:prstGeom>
          <a:ln>
            <a:headEnd type="none" w="lg" len="lg"/>
            <a:tailEnd type="arrow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0"/>
          </p:cNvCxnSpPr>
          <p:nvPr/>
        </p:nvCxnSpPr>
        <p:spPr>
          <a:xfrm flipH="1" flipV="1">
            <a:off x="4968707" y="4038446"/>
            <a:ext cx="1819779" cy="308559"/>
          </a:xfrm>
          <a:prstGeom prst="straightConnector1">
            <a:avLst/>
          </a:prstGeom>
          <a:ln>
            <a:headEnd type="none" w="lg" len="lg"/>
            <a:tailEnd type="arrow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0"/>
            <a:endCxn id="5" idx="2"/>
          </p:cNvCxnSpPr>
          <p:nvPr/>
        </p:nvCxnSpPr>
        <p:spPr>
          <a:xfrm flipV="1">
            <a:off x="2843904" y="4038446"/>
            <a:ext cx="0" cy="308559"/>
          </a:xfrm>
          <a:prstGeom prst="straightConnector1">
            <a:avLst/>
          </a:prstGeom>
          <a:ln>
            <a:headEnd type="none" w="lg" len="lg"/>
            <a:tailEnd type="arrow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812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33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60242" y="1566057"/>
            <a:ext cx="8983758" cy="4616130"/>
          </a:xfrm>
        </p:spPr>
        <p:txBody>
          <a:bodyPr>
            <a:noAutofit/>
          </a:bodyPr>
          <a:lstStyle/>
          <a:p>
            <a:r>
              <a:rPr lang="en-US" sz="2800" dirty="0" smtClean="0"/>
              <a:t>Administration and Configuration</a:t>
            </a:r>
          </a:p>
          <a:p>
            <a:pPr lvl="1"/>
            <a:r>
              <a:rPr lang="en-US" sz="2400" dirty="0" smtClean="0"/>
              <a:t>How to connect multiple clusters?</a:t>
            </a:r>
          </a:p>
          <a:p>
            <a:pPr lvl="1"/>
            <a:r>
              <a:rPr lang="en-US" sz="2400" dirty="0" smtClean="0"/>
              <a:t>How to </a:t>
            </a:r>
            <a:r>
              <a:rPr lang="en-US" sz="2400" dirty="0"/>
              <a:t>add/remove clusters </a:t>
            </a:r>
            <a:r>
              <a:rPr lang="en-US" sz="2400" dirty="0" smtClean="0"/>
              <a:t>on-the-fly?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r>
              <a:rPr lang="en-US" sz="2800" dirty="0" smtClean="0"/>
              <a:t>Choose &amp; Implement a Programming Model</a:t>
            </a:r>
          </a:p>
          <a:p>
            <a:pPr lvl="1"/>
            <a:r>
              <a:rPr lang="en-US" sz="2400" dirty="0" smtClean="0"/>
              <a:t>Independent grain directories? </a:t>
            </a:r>
          </a:p>
          <a:p>
            <a:pPr lvl="1"/>
            <a:r>
              <a:rPr lang="en-US" sz="2400" dirty="0" smtClean="0"/>
              <a:t>One grain instance globally?</a:t>
            </a:r>
          </a:p>
          <a:p>
            <a:pPr lvl="1"/>
            <a:r>
              <a:rPr lang="en-US" sz="2400" dirty="0" smtClean="0"/>
              <a:t>Multiple grain copies that synchronize?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26046" y="3096569"/>
            <a:ext cx="3926075" cy="46166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Multi-Cluster Configuration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931624" y="5135692"/>
            <a:ext cx="4214615" cy="46166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Global Single-Instance Grains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997035" y="6123298"/>
            <a:ext cx="2357377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Queued Grains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418620" y="6123298"/>
            <a:ext cx="3088025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Replication Providers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4829970" y="4641889"/>
            <a:ext cx="18710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2400" dirty="0">
                <a:solidFill>
                  <a:schemeClr val="accent5"/>
                </a:solidFill>
              </a:rPr>
              <a:t>(default)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53282" y="386080"/>
            <a:ext cx="879071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b="1" smtClean="0"/>
              <a:t>Design Challenges / Proposed Components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899453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31362" y="6492875"/>
            <a:ext cx="512638" cy="3651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400">
                <a:solidFill>
                  <a:schemeClr val="bg1"/>
                </a:solidFill>
              </a:rPr>
              <a:pPr/>
              <a:t>40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34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Orleans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415334"/>
            <a:ext cx="8766222" cy="388077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Programmer defines grains (virtual actors)</a:t>
            </a:r>
          </a:p>
          <a:p>
            <a:r>
              <a:rPr lang="en-US" sz="2400" dirty="0"/>
              <a:t>Configuration </a:t>
            </a:r>
            <a:r>
              <a:rPr lang="en-US" sz="2400" dirty="0" smtClean="0"/>
              <a:t>defines cluster </a:t>
            </a:r>
            <a:r>
              <a:rPr lang="en-US" sz="2400" dirty="0"/>
              <a:t>of </a:t>
            </a:r>
            <a:r>
              <a:rPr lang="en-US" sz="2400" dirty="0" smtClean="0"/>
              <a:t>silos</a:t>
            </a:r>
            <a:endParaRPr lang="en-US" sz="2400" dirty="0"/>
          </a:p>
          <a:p>
            <a:r>
              <a:rPr lang="en-US" sz="2400" dirty="0" smtClean="0"/>
              <a:t>Runtime manages grains</a:t>
            </a:r>
            <a:br>
              <a:rPr lang="en-US" sz="2400" dirty="0" smtClean="0"/>
            </a:br>
            <a:r>
              <a:rPr lang="en-US" sz="2400" dirty="0" smtClean="0"/>
              <a:t>(directory, load, communication, silo failures)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63036" y="6492875"/>
            <a:ext cx="512638" cy="3651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400">
                <a:solidFill>
                  <a:schemeClr val="bg1"/>
                </a:solidFill>
              </a:rPr>
              <a:pPr/>
              <a:t>41</a:t>
            </a:fld>
            <a:endParaRPr lang="en-US" sz="1400" dirty="0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573254" y="3497341"/>
            <a:ext cx="2056626" cy="2317372"/>
            <a:chOff x="4586363" y="2015342"/>
            <a:chExt cx="3113488" cy="3551774"/>
          </a:xfrm>
        </p:grpSpPr>
        <p:sp>
          <p:nvSpPr>
            <p:cNvPr id="7" name="Oval 6"/>
            <p:cNvSpPr/>
            <p:nvPr/>
          </p:nvSpPr>
          <p:spPr>
            <a:xfrm>
              <a:off x="4732672" y="2350535"/>
              <a:ext cx="2837879" cy="2937147"/>
            </a:xfrm>
            <a:prstGeom prst="ellipse">
              <a:avLst/>
            </a:prstGeom>
            <a:noFill/>
            <a:ln w="571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sysClr val="window" lastClr="FFFFFF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4586363" y="4244289"/>
              <a:ext cx="651836" cy="670386"/>
            </a:xfrm>
            <a:prstGeom prst="ellipse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sysClr val="window" lastClr="FFFFFF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5825693" y="2015342"/>
              <a:ext cx="651836" cy="670386"/>
            </a:xfrm>
            <a:prstGeom prst="ellipse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sysClr val="window" lastClr="FFFFFF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4586363" y="2737040"/>
              <a:ext cx="651836" cy="670386"/>
            </a:xfrm>
            <a:prstGeom prst="ellipse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sysClr val="window" lastClr="FFFFFF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5825693" y="4896730"/>
              <a:ext cx="651836" cy="670386"/>
            </a:xfrm>
            <a:prstGeom prst="ellipse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sysClr val="window" lastClr="FFFFFF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7048015" y="4244289"/>
              <a:ext cx="651836" cy="670386"/>
            </a:xfrm>
            <a:prstGeom prst="ellipse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sysClr val="window" lastClr="FFFFFF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048015" y="2724212"/>
              <a:ext cx="651836" cy="670386"/>
            </a:xfrm>
            <a:prstGeom prst="ellipse">
              <a:avLst/>
            </a:prstGeom>
            <a:gradFill rotWithShape="1">
              <a:gsLst>
                <a:gs pos="0">
                  <a:srgbClr val="4F81BD"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sysClr val="window" lastClr="FFFFFF"/>
                </a:solidFill>
              </a:endParaRPr>
            </a:p>
          </p:txBody>
        </p:sp>
      </p:grpSp>
      <p:sp>
        <p:nvSpPr>
          <p:cNvPr id="14" name="Flowchart: Connector 13"/>
          <p:cNvSpPr/>
          <p:nvPr/>
        </p:nvSpPr>
        <p:spPr>
          <a:xfrm>
            <a:off x="4345000" y="5256644"/>
            <a:ext cx="115910" cy="64394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Connector 14"/>
          <p:cNvSpPr/>
          <p:nvPr/>
        </p:nvSpPr>
        <p:spPr>
          <a:xfrm>
            <a:off x="4413307" y="4021591"/>
            <a:ext cx="115910" cy="64394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Connector 15"/>
          <p:cNvSpPr/>
          <p:nvPr/>
        </p:nvSpPr>
        <p:spPr>
          <a:xfrm>
            <a:off x="4460910" y="4208536"/>
            <a:ext cx="115910" cy="64394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850257" y="4337728"/>
            <a:ext cx="1694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Cluster</a:t>
            </a:r>
            <a:endParaRPr 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5948647" y="4500158"/>
            <a:ext cx="1694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Grains</a:t>
            </a:r>
            <a:endParaRPr lang="en-US" sz="3200" dirty="0"/>
          </a:p>
        </p:txBody>
      </p:sp>
      <p:cxnSp>
        <p:nvCxnSpPr>
          <p:cNvPr id="22" name="Straight Arrow Connector 21"/>
          <p:cNvCxnSpPr>
            <a:stCxn id="18" idx="1"/>
          </p:cNvCxnSpPr>
          <p:nvPr/>
        </p:nvCxnSpPr>
        <p:spPr>
          <a:xfrm flipH="1" flipV="1">
            <a:off x="4629880" y="4272930"/>
            <a:ext cx="1318767" cy="51961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8" idx="1"/>
          </p:cNvCxnSpPr>
          <p:nvPr/>
        </p:nvCxnSpPr>
        <p:spPr>
          <a:xfrm flipH="1" flipV="1">
            <a:off x="4770872" y="4208536"/>
            <a:ext cx="1177775" cy="58401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4356127" y="5021335"/>
            <a:ext cx="231820" cy="198119"/>
            <a:chOff x="4543227" y="5831553"/>
            <a:chExt cx="231820" cy="198119"/>
          </a:xfrm>
          <a:solidFill>
            <a:schemeClr val="tx1"/>
          </a:solidFill>
        </p:grpSpPr>
        <p:sp>
          <p:nvSpPr>
            <p:cNvPr id="26" name="Flowchart: Connector 25"/>
            <p:cNvSpPr/>
            <p:nvPr/>
          </p:nvSpPr>
          <p:spPr>
            <a:xfrm>
              <a:off x="4543227" y="5831553"/>
              <a:ext cx="79420" cy="45719"/>
            </a:xfrm>
            <a:prstGeom prst="flowChartConnector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lowchart: Connector 26"/>
            <p:cNvSpPr/>
            <p:nvPr/>
          </p:nvSpPr>
          <p:spPr>
            <a:xfrm>
              <a:off x="4695627" y="5983953"/>
              <a:ext cx="79420" cy="45719"/>
            </a:xfrm>
            <a:prstGeom prst="flowChartConnector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470195" y="5323086"/>
            <a:ext cx="1694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Silo</a:t>
            </a:r>
            <a:endParaRPr lang="en-US" sz="3200" dirty="0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1377774" y="5256644"/>
            <a:ext cx="1195480" cy="3510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8" idx="1"/>
          </p:cNvCxnSpPr>
          <p:nvPr/>
        </p:nvCxnSpPr>
        <p:spPr>
          <a:xfrm flipH="1">
            <a:off x="4770872" y="4792546"/>
            <a:ext cx="1177775" cy="3811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8" idx="1"/>
          </p:cNvCxnSpPr>
          <p:nvPr/>
        </p:nvCxnSpPr>
        <p:spPr>
          <a:xfrm flipH="1">
            <a:off x="4629880" y="4792546"/>
            <a:ext cx="1318767" cy="1299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8" idx="1"/>
          </p:cNvCxnSpPr>
          <p:nvPr/>
        </p:nvCxnSpPr>
        <p:spPr>
          <a:xfrm flipH="1">
            <a:off x="4629880" y="4792546"/>
            <a:ext cx="1318767" cy="52849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7400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763" y="335280"/>
            <a:ext cx="6347713" cy="1320800"/>
          </a:xfrm>
        </p:spPr>
        <p:txBody>
          <a:bodyPr/>
          <a:lstStyle/>
          <a:p>
            <a:r>
              <a:rPr lang="en-US" dirty="0" smtClean="0"/>
              <a:t>Single-Activation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823" y="1231020"/>
            <a:ext cx="8245187" cy="5497440"/>
          </a:xfrm>
        </p:spPr>
        <p:txBody>
          <a:bodyPr>
            <a:noAutofit/>
          </a:bodyPr>
          <a:lstStyle/>
          <a:p>
            <a:r>
              <a:rPr lang="en-US" sz="2400" dirty="0" smtClean="0"/>
              <a:t>A request to activate grain G in cluster C runs a protocol to get agreement from all other clusters </a:t>
            </a:r>
            <a:br>
              <a:rPr lang="en-US" sz="2400" dirty="0" smtClean="0"/>
            </a:br>
            <a:r>
              <a:rPr lang="en-US" sz="2400" dirty="0" smtClean="0"/>
              <a:t>that C owns G.</a:t>
            </a:r>
          </a:p>
          <a:p>
            <a:r>
              <a:rPr lang="en-US" sz="2400" dirty="0" smtClean="0"/>
              <a:t>First, optimistically activate the grain</a:t>
            </a:r>
          </a:p>
          <a:p>
            <a:pPr lvl="1">
              <a:spcBef>
                <a:spcPts val="600"/>
              </a:spcBef>
            </a:pPr>
            <a:r>
              <a:rPr lang="en-US" sz="2200" dirty="0" smtClean="0"/>
              <a:t>Most accesses of G are in C, so a race where C</a:t>
            </a:r>
            <a:r>
              <a:rPr lang="en-US" sz="2200" dirty="0" smtClean="0">
                <a:sym typeface="Symbol" panose="05050102010706020507" pitchFamily="18" charset="2"/>
              </a:rPr>
              <a:t></a:t>
            </a:r>
            <a:r>
              <a:rPr lang="en-US" sz="2200" dirty="0" smtClean="0"/>
              <a:t> is concurrently activating G is rare. </a:t>
            </a:r>
            <a:endParaRPr lang="en-US" sz="2200" dirty="0"/>
          </a:p>
          <a:p>
            <a:r>
              <a:rPr lang="en-US" sz="2400" dirty="0" smtClean="0"/>
              <a:t>Allow duplicate activations when there’s a partition</a:t>
            </a:r>
          </a:p>
          <a:p>
            <a:pPr lvl="1">
              <a:spcBef>
                <a:spcPts val="600"/>
              </a:spcBef>
            </a:pPr>
            <a:r>
              <a:rPr lang="en-US" sz="2200" dirty="0"/>
              <a:t>Prioritize availability over consistency</a:t>
            </a:r>
          </a:p>
          <a:p>
            <a:r>
              <a:rPr lang="en-US" sz="2400" dirty="0" smtClean="0"/>
              <a:t>Anti-entropy protocol to resolve duplicate activations </a:t>
            </a:r>
          </a:p>
          <a:p>
            <a:pPr lvl="1"/>
            <a:r>
              <a:rPr lang="en-US" sz="2200" dirty="0" smtClean="0"/>
              <a:t>One activation is killed. Its application-specific </a:t>
            </a:r>
            <a:br>
              <a:rPr lang="en-US" sz="2200" dirty="0" smtClean="0"/>
            </a:br>
            <a:r>
              <a:rPr lang="en-US" sz="2200" dirty="0" smtClean="0"/>
              <a:t>logic in the Deactivate function merges state, </a:t>
            </a:r>
            <a:br>
              <a:rPr lang="en-US" sz="2200" dirty="0" smtClean="0"/>
            </a:br>
            <a:r>
              <a:rPr lang="en-US" sz="2200" dirty="0" smtClean="0"/>
              <a:t>as appropriate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9546" y="6492875"/>
            <a:ext cx="512638" cy="365125"/>
          </a:xfrm>
        </p:spPr>
        <p:txBody>
          <a:bodyPr/>
          <a:lstStyle/>
          <a:p>
            <a:fld id="{D57F1E4F-1CFF-5643-939E-217C01CDF565}" type="slidenum">
              <a:rPr lang="en-US" sz="1400" smtClean="0">
                <a:solidFill>
                  <a:schemeClr val="bg1"/>
                </a:solidFill>
              </a:rPr>
              <a:pPr/>
              <a:t>42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60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35281"/>
            <a:ext cx="7886700" cy="1143000"/>
          </a:xfrm>
        </p:spPr>
        <p:txBody>
          <a:bodyPr>
            <a:noAutofit/>
          </a:bodyPr>
          <a:lstStyle/>
          <a:p>
            <a:r>
              <a:rPr lang="en-US" b="1" dirty="0" smtClean="0"/>
              <a:t>Cross-Cluster Single-Activation Protocol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270" y="1570412"/>
            <a:ext cx="8633460" cy="5165032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/>
              <a:t>Cluster C receives a local activation request for grain G. If G is referenced in C’s grain directory, then return the reference.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Else activate G in C and tell every other cluster C</a:t>
            </a:r>
            <a:r>
              <a:rPr lang="en-US" sz="2000" dirty="0" smtClean="0">
                <a:sym typeface="Symbol" panose="05050102010706020507" pitchFamily="18" charset="2"/>
              </a:rPr>
              <a:t></a:t>
            </a:r>
            <a:r>
              <a:rPr lang="en-US" sz="2000" dirty="0" smtClean="0"/>
              <a:t> that C requests ownership.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C</a:t>
            </a:r>
            <a:r>
              <a:rPr lang="en-US" sz="2000" dirty="0" smtClean="0">
                <a:sym typeface="Symbol" panose="05050102010706020507" pitchFamily="18" charset="2"/>
              </a:rPr>
              <a:t></a:t>
            </a:r>
            <a:r>
              <a:rPr lang="en-US" sz="2000" dirty="0" smtClean="0"/>
              <a:t> replies “I own G” or it stores “C might own G” and replies “I don’t own G”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If all C</a:t>
            </a:r>
            <a:r>
              <a:rPr lang="en-US" sz="2000" dirty="0" smtClean="0">
                <a:sym typeface="Symbol" panose="05050102010706020507" pitchFamily="18" charset="2"/>
              </a:rPr>
              <a:t></a:t>
            </a:r>
            <a:r>
              <a:rPr lang="en-US" sz="2000" dirty="0" smtClean="0"/>
              <a:t> reply “I don’t own G”, then C stores “I own G” and lazily replies “I own G” to other clusters, which change “C might own G” to “C owns G”</a:t>
            </a:r>
          </a:p>
          <a:p>
            <a:r>
              <a:rPr lang="en-US" sz="2000" dirty="0" smtClean="0"/>
              <a:t>If C</a:t>
            </a:r>
            <a:r>
              <a:rPr lang="en-US" sz="2000" dirty="0" smtClean="0">
                <a:sym typeface="Symbol" panose="05050102010706020507" pitchFamily="18" charset="2"/>
              </a:rPr>
              <a:t></a:t>
            </a:r>
            <a:r>
              <a:rPr lang="en-US" sz="2000" dirty="0" smtClean="0"/>
              <a:t> replies “I own G”, then a reconciliation oracle decides who wins.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/>
              <a:t>The losing cluster’s Deactivate </a:t>
            </a:r>
            <a:r>
              <a:rPr lang="en-US" sz="1800" dirty="0"/>
              <a:t>function </a:t>
            </a:r>
            <a:r>
              <a:rPr lang="en-US" sz="1800" dirty="0" smtClean="0"/>
              <a:t>merges or discards its </a:t>
            </a:r>
            <a:r>
              <a:rPr lang="en-US" sz="1800" dirty="0"/>
              <a:t>state, as </a:t>
            </a:r>
            <a:r>
              <a:rPr lang="en-US" sz="1800" dirty="0" smtClean="0"/>
              <a:t>appropriate </a:t>
            </a:r>
          </a:p>
          <a:p>
            <a:r>
              <a:rPr lang="en-US" sz="2000" dirty="0" smtClean="0"/>
              <a:t>Else, C’s ownership is in doubt until all clusters reply.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15350" y="6370319"/>
            <a:ext cx="512638" cy="3651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71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66670" y="3556803"/>
            <a:ext cx="8229600" cy="2952482"/>
          </a:xfrm>
        </p:spPr>
        <p:txBody>
          <a:bodyPr>
            <a:noAutofit/>
          </a:bodyPr>
          <a:lstStyle/>
          <a:p>
            <a:r>
              <a:rPr lang="en-US" sz="2400" dirty="0" smtClean="0"/>
              <a:t>For updates (mutating methods), choose</a:t>
            </a:r>
          </a:p>
          <a:p>
            <a:pPr lvl="1"/>
            <a:r>
              <a:rPr lang="en-US" sz="2000" dirty="0" smtClean="0">
                <a:solidFill>
                  <a:srgbClr val="0070C0"/>
                </a:solidFill>
              </a:rPr>
              <a:t>I want to wait for the update to globally propagate, or</a:t>
            </a:r>
          </a:p>
          <a:p>
            <a:pPr lvl="1"/>
            <a:r>
              <a:rPr lang="en-US" sz="2000" dirty="0" smtClean="0">
                <a:solidFill>
                  <a:srgbClr val="C00000"/>
                </a:solidFill>
              </a:rPr>
              <a:t>just do it in the background</a:t>
            </a:r>
          </a:p>
          <a:p>
            <a:r>
              <a:rPr lang="en-US" sz="2400" dirty="0" smtClean="0"/>
              <a:t>For reads (non-mutating methods), choose</a:t>
            </a:r>
          </a:p>
          <a:p>
            <a:pPr lvl="1"/>
            <a:r>
              <a:rPr lang="en-US" sz="2000" dirty="0" smtClean="0">
                <a:solidFill>
                  <a:srgbClr val="0070C0"/>
                </a:solidFill>
              </a:rPr>
              <a:t>I need the latest state, or</a:t>
            </a:r>
          </a:p>
          <a:p>
            <a:pPr lvl="1"/>
            <a:r>
              <a:rPr lang="en-US" sz="2000" dirty="0" smtClean="0">
                <a:solidFill>
                  <a:srgbClr val="C00000"/>
                </a:solidFill>
              </a:rPr>
              <a:t>an approximate state is o.k.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31362" y="6509285"/>
            <a:ext cx="512638" cy="3651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400">
                <a:solidFill>
                  <a:schemeClr val="bg1"/>
                </a:solidFill>
              </a:rPr>
              <a:pPr/>
              <a:t>44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599" y="197924"/>
            <a:ext cx="8186671" cy="141117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Replicated Grain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566670" y="1930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Programmer chooses </a:t>
            </a:r>
            <a:r>
              <a:rPr lang="en-US" dirty="0" smtClean="0">
                <a:solidFill>
                  <a:schemeClr val="accent5"/>
                </a:solidFill>
              </a:rPr>
              <a:t>availability</a:t>
            </a:r>
            <a:r>
              <a:rPr lang="en-US" dirty="0" smtClean="0">
                <a:solidFill>
                  <a:schemeClr val="tx1"/>
                </a:solidFill>
              </a:rPr>
              <a:t>/</a:t>
            </a:r>
            <a:r>
              <a:rPr lang="en-US" dirty="0" smtClean="0">
                <a:solidFill>
                  <a:srgbClr val="0070C0"/>
                </a:solidFill>
              </a:rPr>
              <a:t>consistency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508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028" y="307521"/>
            <a:ext cx="6347713" cy="696686"/>
          </a:xfrm>
        </p:spPr>
        <p:txBody>
          <a:bodyPr/>
          <a:lstStyle/>
          <a:p>
            <a:r>
              <a:rPr lang="en-US" dirty="0" smtClean="0"/>
              <a:t>Chat Room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341" y="895125"/>
            <a:ext cx="6472589" cy="57506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User1: Append(m1), Append(m2)</a:t>
            </a:r>
          </a:p>
          <a:p>
            <a:pPr marL="0" indent="0">
              <a:buNone/>
            </a:pPr>
            <a:r>
              <a:rPr lang="en-US" sz="2400" dirty="0"/>
              <a:t>User2: Append(m3), Append(m4)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The </a:t>
            </a:r>
            <a:r>
              <a:rPr lang="en-US" sz="2400" dirty="0"/>
              <a:t>global sequence is any shuffle of the user-local sequences. </a:t>
            </a:r>
            <a:r>
              <a:rPr lang="en-US" sz="2400" dirty="0" smtClean="0"/>
              <a:t>Possible </a:t>
            </a:r>
            <a:r>
              <a:rPr lang="en-US" sz="2400" dirty="0"/>
              <a:t>global </a:t>
            </a:r>
            <a:r>
              <a:rPr lang="en-US" sz="2400" dirty="0" smtClean="0"/>
              <a:t>orders: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S1= A(m1) A(m2) A(m3) A(m4)</a:t>
            </a:r>
          </a:p>
          <a:p>
            <a:pPr marL="0" indent="0">
              <a:buNone/>
            </a:pPr>
            <a:r>
              <a:rPr lang="en-US" sz="2400" dirty="0"/>
              <a:t>S2= A(m1) A(m3) A(m2) A(m4)</a:t>
            </a:r>
          </a:p>
          <a:p>
            <a:pPr marL="0" indent="0">
              <a:buNone/>
            </a:pPr>
            <a:r>
              <a:rPr lang="en-US" sz="2400" dirty="0"/>
              <a:t>S3= A(m1) A(m3) A(m4) A(m2)</a:t>
            </a:r>
          </a:p>
          <a:p>
            <a:pPr marL="0" indent="0">
              <a:buNone/>
            </a:pPr>
            <a:r>
              <a:rPr lang="en-US" sz="2400" dirty="0"/>
              <a:t>S4= A(m3) A(m4) A(m1) A(m2)</a:t>
            </a:r>
          </a:p>
          <a:p>
            <a:pPr marL="0" indent="0">
              <a:buNone/>
            </a:pPr>
            <a:r>
              <a:rPr lang="en-US" sz="2400" dirty="0"/>
              <a:t>S5= A(m3) A(m1) A(m4) A(m2)</a:t>
            </a:r>
          </a:p>
          <a:p>
            <a:pPr marL="0" indent="0">
              <a:buNone/>
            </a:pPr>
            <a:r>
              <a:rPr lang="en-US" sz="2400" dirty="0"/>
              <a:t>S6= A(m3) A(m1) A(m2) A(m4)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44926" y="6492875"/>
            <a:ext cx="512638" cy="365125"/>
          </a:xfrm>
        </p:spPr>
        <p:txBody>
          <a:bodyPr/>
          <a:lstStyle/>
          <a:p>
            <a:fld id="{D57F1E4F-1CFF-5643-939E-217C01CDF565}" type="slidenum">
              <a:rPr lang="en-US" sz="1400" smtClean="0">
                <a:solidFill>
                  <a:schemeClr val="bg2"/>
                </a:solidFill>
              </a:rPr>
              <a:pPr/>
              <a:t>45</a:t>
            </a:fld>
            <a:endParaRPr lang="en-US" sz="1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06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028" y="307521"/>
            <a:ext cx="6347713" cy="696686"/>
          </a:xfrm>
        </p:spPr>
        <p:txBody>
          <a:bodyPr/>
          <a:lstStyle/>
          <a:p>
            <a:r>
              <a:rPr lang="en-US" dirty="0" smtClean="0"/>
              <a:t>Chat Room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341" y="895125"/>
            <a:ext cx="7726137" cy="57506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User1: Append(m1), Append(m2)</a:t>
            </a:r>
          </a:p>
          <a:p>
            <a:pPr marL="0" indent="0">
              <a:buNone/>
            </a:pPr>
            <a:r>
              <a:rPr lang="en-US" sz="2400" dirty="0"/>
              <a:t>User2: Append(m3), Append(m4)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2400" dirty="0" smtClean="0"/>
              <a:t>Gossiping Protocol</a:t>
            </a:r>
          </a:p>
          <a:p>
            <a:r>
              <a:rPr lang="en-US" sz="2400" dirty="0" smtClean="0"/>
              <a:t>U1 executes A(m1)</a:t>
            </a:r>
          </a:p>
          <a:p>
            <a:r>
              <a:rPr lang="en-US" sz="2400" dirty="0" smtClean="0"/>
              <a:t>U1 sends A(m1) to U2</a:t>
            </a:r>
          </a:p>
          <a:p>
            <a:r>
              <a:rPr lang="en-US" sz="2400" dirty="0" smtClean="0"/>
              <a:t>U1 executes A(m2)</a:t>
            </a:r>
          </a:p>
          <a:p>
            <a:r>
              <a:rPr lang="en-US" sz="2400" dirty="0" smtClean="0"/>
              <a:t>U2 executes A(m3) and sends [A(m1), A(m3)] to U1</a:t>
            </a:r>
          </a:p>
          <a:p>
            <a:r>
              <a:rPr lang="en-US" sz="2400" dirty="0" smtClean="0"/>
              <a:t>U1 must merge </a:t>
            </a:r>
            <a:r>
              <a:rPr lang="en-US" sz="2400" dirty="0"/>
              <a:t>[A(m1), </a:t>
            </a:r>
            <a:r>
              <a:rPr lang="en-US" sz="2400" dirty="0" smtClean="0"/>
              <a:t>A(m2)] and </a:t>
            </a:r>
            <a:r>
              <a:rPr lang="en-US" sz="2400" dirty="0"/>
              <a:t>[A(m1), A(m3)]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44926" y="6492875"/>
            <a:ext cx="512638" cy="365125"/>
          </a:xfrm>
        </p:spPr>
        <p:txBody>
          <a:bodyPr/>
          <a:lstStyle/>
          <a:p>
            <a:fld id="{D57F1E4F-1CFF-5643-939E-217C01CDF565}" type="slidenum">
              <a:rPr lang="en-US" sz="1400" smtClean="0">
                <a:solidFill>
                  <a:schemeClr val="bg2"/>
                </a:solidFill>
              </a:rPr>
              <a:pPr/>
              <a:t>46</a:t>
            </a:fld>
            <a:endParaRPr lang="en-US" sz="1400" dirty="0">
              <a:solidFill>
                <a:schemeClr val="bg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01390" y="1951057"/>
            <a:ext cx="2968269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</a:t>
            </a:r>
            <a:r>
              <a:rPr lang="en-US" dirty="0" smtClean="0"/>
              <a:t>1 = a question</a:t>
            </a:r>
          </a:p>
          <a:p>
            <a:r>
              <a:rPr lang="en-US" dirty="0" smtClean="0"/>
              <a:t>m2 = follow-on </a:t>
            </a:r>
            <a:br>
              <a:rPr lang="en-US" dirty="0" smtClean="0"/>
            </a:br>
            <a:r>
              <a:rPr lang="en-US" dirty="0" smtClean="0"/>
              <a:t>        question</a:t>
            </a:r>
          </a:p>
          <a:p>
            <a:r>
              <a:rPr lang="en-US" dirty="0" smtClean="0"/>
              <a:t>m3 = explanation that</a:t>
            </a:r>
          </a:p>
          <a:p>
            <a:r>
              <a:rPr lang="en-US" dirty="0"/>
              <a:t> </a:t>
            </a:r>
            <a:r>
              <a:rPr lang="en-US" dirty="0" smtClean="0"/>
              <a:t>       covers both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695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028" y="307521"/>
            <a:ext cx="6347713" cy="696686"/>
          </a:xfrm>
        </p:spPr>
        <p:txBody>
          <a:bodyPr/>
          <a:lstStyle/>
          <a:p>
            <a:r>
              <a:rPr lang="en-US" dirty="0" smtClean="0"/>
              <a:t>Chat Room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876" y="935946"/>
            <a:ext cx="7726137" cy="57506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User1: Append(m1), Append(m2)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400" dirty="0"/>
              <a:t>User2: Append(m3), Append(m4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r>
              <a:rPr lang="en-US" sz="2400" dirty="0" smtClean="0"/>
              <a:t>Local/Global Protocol</a:t>
            </a:r>
          </a:p>
          <a:p>
            <a:r>
              <a:rPr lang="en-US" sz="2400" dirty="0" smtClean="0"/>
              <a:t>U1 executes A(m1)</a:t>
            </a:r>
          </a:p>
          <a:p>
            <a:r>
              <a:rPr lang="en-US" sz="2400" dirty="0" smtClean="0"/>
              <a:t>U1 sends A(m1) to Global</a:t>
            </a:r>
          </a:p>
          <a:p>
            <a:r>
              <a:rPr lang="en-US" sz="2400" dirty="0" smtClean="0"/>
              <a:t>Global returns [A(m1)] to U1</a:t>
            </a:r>
          </a:p>
          <a:p>
            <a:r>
              <a:rPr lang="en-US" sz="2400" dirty="0"/>
              <a:t>U1 executes A(m2)</a:t>
            </a:r>
          </a:p>
          <a:p>
            <a:r>
              <a:rPr lang="en-US" sz="2400" dirty="0"/>
              <a:t>U1 sends A(m2) to Global</a:t>
            </a:r>
          </a:p>
          <a:p>
            <a:r>
              <a:rPr lang="en-US" sz="2400" dirty="0" smtClean="0"/>
              <a:t>U2 executes A(m3)</a:t>
            </a:r>
          </a:p>
          <a:p>
            <a:r>
              <a:rPr lang="en-US" sz="2400" dirty="0" smtClean="0"/>
              <a:t>U2 </a:t>
            </a:r>
            <a:r>
              <a:rPr lang="en-US" sz="2400" dirty="0"/>
              <a:t>sends </a:t>
            </a:r>
            <a:r>
              <a:rPr lang="en-US" sz="2400" dirty="0" smtClean="0"/>
              <a:t>A(m3) </a:t>
            </a:r>
            <a:r>
              <a:rPr lang="en-US" sz="2400" dirty="0"/>
              <a:t>to </a:t>
            </a:r>
            <a:r>
              <a:rPr lang="en-US" sz="2400" dirty="0" smtClean="0"/>
              <a:t>Global</a:t>
            </a:r>
          </a:p>
          <a:p>
            <a:r>
              <a:rPr lang="en-US" sz="2400" dirty="0" smtClean="0"/>
              <a:t>Global returns [A(m1), A(m2), A(m3)] to U1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44926" y="6492875"/>
            <a:ext cx="512638" cy="365125"/>
          </a:xfrm>
        </p:spPr>
        <p:txBody>
          <a:bodyPr/>
          <a:lstStyle/>
          <a:p>
            <a:fld id="{D57F1E4F-1CFF-5643-939E-217C01CDF565}" type="slidenum">
              <a:rPr lang="en-US" sz="1400" smtClean="0">
                <a:solidFill>
                  <a:schemeClr val="bg2"/>
                </a:solidFill>
              </a:rPr>
              <a:pPr/>
              <a:t>47</a:t>
            </a:fld>
            <a:endParaRPr lang="en-US" sz="1400" dirty="0">
              <a:solidFill>
                <a:schemeClr val="bg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48900" y="2091052"/>
            <a:ext cx="2473754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m</a:t>
            </a:r>
            <a:r>
              <a:rPr lang="en-US" dirty="0" smtClean="0"/>
              <a:t>1 = a question</a:t>
            </a:r>
          </a:p>
          <a:p>
            <a:r>
              <a:rPr lang="en-US" dirty="0" smtClean="0"/>
              <a:t>m2 = follow-on </a:t>
            </a:r>
            <a:br>
              <a:rPr lang="en-US" dirty="0" smtClean="0"/>
            </a:br>
            <a:r>
              <a:rPr lang="en-US" dirty="0" smtClean="0"/>
              <a:t>        question</a:t>
            </a:r>
          </a:p>
          <a:p>
            <a:r>
              <a:rPr lang="en-US" dirty="0" smtClean="0"/>
              <a:t>m3 = explanation that</a:t>
            </a:r>
          </a:p>
          <a:p>
            <a:r>
              <a:rPr lang="en-US" dirty="0"/>
              <a:t> </a:t>
            </a:r>
            <a:r>
              <a:rPr lang="en-US" dirty="0" smtClean="0"/>
              <a:t>       covers both </a:t>
            </a:r>
          </a:p>
          <a:p>
            <a:r>
              <a:rPr lang="en-US" dirty="0"/>
              <a:t> </a:t>
            </a:r>
            <a:r>
              <a:rPr lang="en-US" dirty="0" smtClean="0"/>
              <a:t>      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48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7872" y="110836"/>
            <a:ext cx="6347713" cy="1320800"/>
          </a:xfrm>
        </p:spPr>
        <p:txBody>
          <a:bodyPr/>
          <a:lstStyle/>
          <a:p>
            <a:r>
              <a:rPr lang="en-US" b="1" dirty="0" smtClean="0"/>
              <a:t>Example: Chat Application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5557" y="1091045"/>
            <a:ext cx="8914534" cy="5642264"/>
          </a:xfrm>
        </p:spPr>
        <p:txBody>
          <a:bodyPr>
            <a:noAutofit/>
          </a:bodyPr>
          <a:lstStyle/>
          <a:p>
            <a:pPr>
              <a:spcAft>
                <a:spcPts val="450"/>
              </a:spcAft>
            </a:pPr>
            <a:r>
              <a:rPr lang="en-US" sz="2400" dirty="0">
                <a:latin typeface="Calibri" panose="020F0502020204030204" pitchFamily="34" charset="0"/>
              </a:rPr>
              <a:t>Users connect to a chat room</a:t>
            </a:r>
          </a:p>
          <a:p>
            <a:pPr>
              <a:spcAft>
                <a:spcPts val="450"/>
              </a:spcAft>
            </a:pPr>
            <a:r>
              <a:rPr lang="en-US" sz="2400" dirty="0">
                <a:latin typeface="Calibri" panose="020F0502020204030204" pitchFamily="34" charset="0"/>
              </a:rPr>
              <a:t>Users enter chat messages</a:t>
            </a:r>
          </a:p>
          <a:p>
            <a:pPr>
              <a:spcAft>
                <a:spcPts val="450"/>
              </a:spcAft>
            </a:pPr>
            <a:r>
              <a:rPr lang="en-US" sz="2400" dirty="0">
                <a:latin typeface="Calibri" panose="020F0502020204030204" pitchFamily="34" charset="0"/>
              </a:rPr>
              <a:t>Chat room displays messages in order</a:t>
            </a:r>
          </a:p>
          <a:p>
            <a:r>
              <a:rPr lang="en-US" sz="2400" dirty="0">
                <a:latin typeface="Calibri" panose="020F0502020204030204" pitchFamily="34" charset="0"/>
              </a:rPr>
              <a:t>The chat room object is instantiated in two datacenters.</a:t>
            </a:r>
          </a:p>
          <a:p>
            <a:pPr lvl="1">
              <a:spcAft>
                <a:spcPts val="450"/>
              </a:spcAft>
            </a:pPr>
            <a:r>
              <a:rPr lang="en-US" sz="2100" dirty="0">
                <a:latin typeface="Calibri" panose="020F0502020204030204" pitchFamily="34" charset="0"/>
              </a:rPr>
              <a:t>Chat room state = set of connected users and </a:t>
            </a:r>
            <a:r>
              <a:rPr lang="en-US" sz="2100" dirty="0" smtClean="0">
                <a:latin typeface="Calibri" panose="020F0502020204030204" pitchFamily="34" charset="0"/>
              </a:rPr>
              <a:t/>
            </a:r>
            <a:br>
              <a:rPr lang="en-US" sz="2100" dirty="0" smtClean="0">
                <a:latin typeface="Calibri" panose="020F0502020204030204" pitchFamily="34" charset="0"/>
              </a:rPr>
            </a:br>
            <a:r>
              <a:rPr lang="en-US" sz="2100" dirty="0" smtClean="0">
                <a:latin typeface="Calibri" panose="020F0502020204030204" pitchFamily="34" charset="0"/>
              </a:rPr>
              <a:t>                                 sequence </a:t>
            </a:r>
            <a:r>
              <a:rPr lang="en-US" sz="2100" dirty="0">
                <a:latin typeface="Calibri" panose="020F0502020204030204" pitchFamily="34" charset="0"/>
              </a:rPr>
              <a:t>of recent messages</a:t>
            </a:r>
          </a:p>
          <a:p>
            <a:pPr>
              <a:spcAft>
                <a:spcPts val="450"/>
              </a:spcAft>
            </a:pPr>
            <a:r>
              <a:rPr lang="en-US" sz="2400" dirty="0">
                <a:latin typeface="Calibri" panose="020F0502020204030204" pitchFamily="34" charset="0"/>
              </a:rPr>
              <a:t>Each user interacts with its datacenter-local chat room </a:t>
            </a:r>
            <a:r>
              <a:rPr lang="en-US" sz="2000" dirty="0">
                <a:solidFill>
                  <a:schemeClr val="tx1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object</a:t>
            </a:r>
            <a:endParaRPr lang="en-US" sz="2400" dirty="0">
              <a:solidFill>
                <a:schemeClr val="tx1"/>
              </a:solidFill>
              <a:highlight>
                <a:srgbClr val="FFFFFF"/>
              </a:highlight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Chat room program updates state using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updateLocal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100" dirty="0">
                <a:latin typeface="Calibri" panose="020F0502020204030204" pitchFamily="34" charset="0"/>
              </a:rPr>
              <a:t>Updates propagate to storage in the background</a:t>
            </a:r>
          </a:p>
          <a:p>
            <a:pPr lvl="1"/>
            <a:r>
              <a:rPr lang="en-US" sz="2100" dirty="0">
                <a:latin typeface="Calibri" panose="020F0502020204030204" pitchFamily="34" charset="0"/>
              </a:rPr>
              <a:t>No app code to handle failures or recoveries of storage or </a:t>
            </a:r>
            <a:r>
              <a:rPr lang="en-US" sz="2000" dirty="0">
                <a:solidFill>
                  <a:schemeClr val="tx1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data centers</a:t>
            </a:r>
          </a:p>
        </p:txBody>
      </p:sp>
    </p:spTree>
    <p:extLst>
      <p:ext uri="{BB962C8B-B14F-4D97-AF65-F5344CB8AC3E}">
        <p14:creationId xmlns:p14="http://schemas.microsoft.com/office/powerpoint/2010/main" val="2662714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 Outline</a:t>
            </a:r>
            <a:br>
              <a:rPr lang="en-US" dirty="0" smtClean="0"/>
            </a:br>
            <a:r>
              <a:rPr lang="en-US" dirty="0" smtClean="0"/>
              <a:t>&amp; Component Dependencies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597" y="2694957"/>
            <a:ext cx="3926075" cy="46166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Multi-Cluster Configuration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83540" y="4487043"/>
            <a:ext cx="4214615" cy="46166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Global Single-Instance Grains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522306" y="2694957"/>
            <a:ext cx="2357377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Queued Grains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535702" y="4487043"/>
            <a:ext cx="3088025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Replication Providers</a:t>
            </a:r>
            <a:endParaRPr lang="en-US" sz="2400" dirty="0"/>
          </a:p>
        </p:txBody>
      </p:sp>
      <p:cxnSp>
        <p:nvCxnSpPr>
          <p:cNvPr id="10" name="Straight Arrow Connector 9"/>
          <p:cNvCxnSpPr>
            <a:stCxn id="8" idx="0"/>
            <a:endCxn id="7" idx="2"/>
          </p:cNvCxnSpPr>
          <p:nvPr/>
        </p:nvCxnSpPr>
        <p:spPr>
          <a:xfrm flipH="1" flipV="1">
            <a:off x="6700995" y="3156622"/>
            <a:ext cx="378720" cy="1330421"/>
          </a:xfrm>
          <a:prstGeom prst="straightConnector1">
            <a:avLst/>
          </a:prstGeom>
          <a:ln>
            <a:headEnd type="none" w="lg" len="lg"/>
            <a:tailEnd type="arrow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0"/>
          </p:cNvCxnSpPr>
          <p:nvPr/>
        </p:nvCxnSpPr>
        <p:spPr>
          <a:xfrm flipH="1" flipV="1">
            <a:off x="3364793" y="3210714"/>
            <a:ext cx="3714922" cy="1276329"/>
          </a:xfrm>
          <a:prstGeom prst="straightConnector1">
            <a:avLst/>
          </a:prstGeom>
          <a:ln>
            <a:headEnd type="none" w="lg" len="lg"/>
            <a:tailEnd type="arrow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5" idx="2"/>
          </p:cNvCxnSpPr>
          <p:nvPr/>
        </p:nvCxnSpPr>
        <p:spPr>
          <a:xfrm flipV="1">
            <a:off x="2102153" y="3156622"/>
            <a:ext cx="470482" cy="1330421"/>
          </a:xfrm>
          <a:prstGeom prst="straightConnector1">
            <a:avLst/>
          </a:prstGeom>
          <a:ln>
            <a:headEnd type="none" w="lg" len="lg"/>
            <a:tailEnd type="arrow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84072" y="2587235"/>
            <a:ext cx="399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1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173908" y="4379321"/>
            <a:ext cx="399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2</a:t>
            </a:r>
            <a:endParaRPr lang="en-US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5122834" y="2587234"/>
            <a:ext cx="399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3</a:t>
            </a:r>
            <a:endParaRPr 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5110873" y="4369216"/>
            <a:ext cx="399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4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0377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1: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0177" y="4761186"/>
            <a:ext cx="5304499" cy="58477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/>
              <a:t>Multi-Cluster Configuration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4812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996" y="980527"/>
            <a:ext cx="6347713" cy="1320800"/>
          </a:xfrm>
        </p:spPr>
        <p:txBody>
          <a:bodyPr/>
          <a:lstStyle/>
          <a:p>
            <a:r>
              <a:rPr lang="en-US" dirty="0" smtClean="0"/>
              <a:t>Multi-Cluster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4557" y="5155781"/>
            <a:ext cx="8204374" cy="125070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Orleans manages each cluster as usual</a:t>
            </a:r>
          </a:p>
          <a:p>
            <a:r>
              <a:rPr lang="en-US" sz="2400" dirty="0" smtClean="0"/>
              <a:t>But now, there can be more than one such cluster.</a:t>
            </a:r>
            <a:endParaRPr lang="en-US" sz="2400" dirty="0"/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400">
                <a:solidFill>
                  <a:schemeClr val="bg1"/>
                </a:solidFill>
              </a:rPr>
              <a:pPr/>
              <a:t>7</a:t>
            </a:fld>
            <a:endParaRPr lang="en-US" sz="1400" dirty="0">
              <a:solidFill>
                <a:schemeClr val="bg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476100" y="2348387"/>
            <a:ext cx="1262129" cy="1422146"/>
            <a:chOff x="2684945" y="2248261"/>
            <a:chExt cx="1768858" cy="1993120"/>
          </a:xfrm>
        </p:grpSpPr>
        <p:grpSp>
          <p:nvGrpSpPr>
            <p:cNvPr id="5" name="Group 4"/>
            <p:cNvGrpSpPr/>
            <p:nvPr/>
          </p:nvGrpSpPr>
          <p:grpSpPr>
            <a:xfrm>
              <a:off x="2684945" y="2248261"/>
              <a:ext cx="1768858" cy="1993120"/>
              <a:chOff x="4586363" y="2015342"/>
              <a:chExt cx="3113488" cy="3551774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4732672" y="2350535"/>
                <a:ext cx="2837879" cy="2937147"/>
              </a:xfrm>
              <a:prstGeom prst="ellipse">
                <a:avLst/>
              </a:prstGeom>
              <a:noFill/>
              <a:ln w="57150" cap="flat" cmpd="sng" algn="ctr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4586363" y="4244289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5825693" y="2015342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4586363" y="2737040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5825693" y="4896730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7048015" y="4244289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7048015" y="2724212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3313722" y="2812555"/>
              <a:ext cx="696295" cy="819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A</a:t>
              </a:r>
              <a:endParaRPr lang="en-US" sz="32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173744" y="2131379"/>
            <a:ext cx="1262129" cy="1422146"/>
            <a:chOff x="2684945" y="2248261"/>
            <a:chExt cx="1768858" cy="1993120"/>
          </a:xfrm>
        </p:grpSpPr>
        <p:grpSp>
          <p:nvGrpSpPr>
            <p:cNvPr id="15" name="Group 14"/>
            <p:cNvGrpSpPr/>
            <p:nvPr/>
          </p:nvGrpSpPr>
          <p:grpSpPr>
            <a:xfrm>
              <a:off x="2684945" y="2248261"/>
              <a:ext cx="1768858" cy="1993120"/>
              <a:chOff x="4586363" y="2015342"/>
              <a:chExt cx="3113488" cy="3551774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4732672" y="2350535"/>
                <a:ext cx="2837879" cy="2937147"/>
              </a:xfrm>
              <a:prstGeom prst="ellipse">
                <a:avLst/>
              </a:prstGeom>
              <a:noFill/>
              <a:ln w="57150" cap="flat" cmpd="sng" algn="ctr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4586363" y="4244289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5825693" y="2015342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4586363" y="2737040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5825693" y="4896730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7048015" y="4244289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7048015" y="2724212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3313722" y="2812555"/>
              <a:ext cx="696295" cy="819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C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494615" y="3006317"/>
            <a:ext cx="1262129" cy="1422146"/>
            <a:chOff x="2684945" y="2248261"/>
            <a:chExt cx="1768858" cy="1993120"/>
          </a:xfrm>
        </p:grpSpPr>
        <p:grpSp>
          <p:nvGrpSpPr>
            <p:cNvPr id="25" name="Group 24"/>
            <p:cNvGrpSpPr/>
            <p:nvPr/>
          </p:nvGrpSpPr>
          <p:grpSpPr>
            <a:xfrm>
              <a:off x="2684945" y="2248261"/>
              <a:ext cx="1768858" cy="1993120"/>
              <a:chOff x="4586363" y="2015342"/>
              <a:chExt cx="3113488" cy="3551774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4732672" y="2350535"/>
                <a:ext cx="2837879" cy="2937147"/>
              </a:xfrm>
              <a:prstGeom prst="ellipse">
                <a:avLst/>
              </a:prstGeom>
              <a:noFill/>
              <a:ln w="57150" cap="flat" cmpd="sng" algn="ctr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4586363" y="4244289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5825693" y="2015342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4586363" y="2737040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5825693" y="4896730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7048015" y="4244289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7048015" y="2724212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3313722" y="2812555"/>
              <a:ext cx="696295" cy="819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B</a:t>
              </a:r>
              <a:endParaRPr lang="en-US" sz="3200" dirty="0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Multi-Cluster Configuration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7855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996" y="980527"/>
            <a:ext cx="6347713" cy="1320800"/>
          </a:xfrm>
        </p:spPr>
        <p:txBody>
          <a:bodyPr/>
          <a:lstStyle/>
          <a:p>
            <a:r>
              <a:rPr lang="en-US" dirty="0" smtClean="0"/>
              <a:t>Physical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67" y="4917613"/>
            <a:ext cx="7044315" cy="388077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We assume that all nodes can connect via TCP</a:t>
            </a:r>
          </a:p>
          <a:p>
            <a:r>
              <a:rPr lang="en-US" sz="2400" dirty="0"/>
              <a:t>T</a:t>
            </a:r>
            <a:r>
              <a:rPr lang="en-US" sz="2400" dirty="0" smtClean="0"/>
              <a:t>his may require some networking configuration</a:t>
            </a:r>
            <a:r>
              <a:rPr lang="en-US" sz="2400" dirty="0"/>
              <a:t> </a:t>
            </a:r>
            <a:r>
              <a:rPr lang="en-US" sz="2400" dirty="0" smtClean="0"/>
              <a:t>(outside scope of Orleans)</a:t>
            </a:r>
            <a:endParaRPr lang="en-US" sz="2400" dirty="0"/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400">
                <a:solidFill>
                  <a:schemeClr val="bg1"/>
                </a:solidFill>
              </a:rPr>
              <a:pPr/>
              <a:t>8</a:t>
            </a:fld>
            <a:endParaRPr lang="en-US" sz="1400" dirty="0">
              <a:solidFill>
                <a:schemeClr val="bg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476100" y="2348387"/>
            <a:ext cx="1262129" cy="1422146"/>
            <a:chOff x="2684945" y="2248261"/>
            <a:chExt cx="1768858" cy="1993120"/>
          </a:xfrm>
        </p:grpSpPr>
        <p:grpSp>
          <p:nvGrpSpPr>
            <p:cNvPr id="5" name="Group 4"/>
            <p:cNvGrpSpPr/>
            <p:nvPr/>
          </p:nvGrpSpPr>
          <p:grpSpPr>
            <a:xfrm>
              <a:off x="2684945" y="2248261"/>
              <a:ext cx="1768858" cy="1993120"/>
              <a:chOff x="4586363" y="2015342"/>
              <a:chExt cx="3113488" cy="3551774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4732672" y="2350535"/>
                <a:ext cx="2837879" cy="2937147"/>
              </a:xfrm>
              <a:prstGeom prst="ellipse">
                <a:avLst/>
              </a:prstGeom>
              <a:noFill/>
              <a:ln w="57150" cap="flat" cmpd="sng" algn="ctr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4586363" y="4244289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5825693" y="2015342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4586363" y="2737040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5825693" y="4896730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7048015" y="4244289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7048015" y="2724212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3313722" y="2812555"/>
              <a:ext cx="696295" cy="819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A</a:t>
              </a:r>
              <a:endParaRPr lang="en-US" sz="32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173744" y="2131379"/>
            <a:ext cx="1262129" cy="1422146"/>
            <a:chOff x="2684945" y="2248261"/>
            <a:chExt cx="1768858" cy="1993120"/>
          </a:xfrm>
        </p:grpSpPr>
        <p:grpSp>
          <p:nvGrpSpPr>
            <p:cNvPr id="15" name="Group 14"/>
            <p:cNvGrpSpPr/>
            <p:nvPr/>
          </p:nvGrpSpPr>
          <p:grpSpPr>
            <a:xfrm>
              <a:off x="2684945" y="2248261"/>
              <a:ext cx="1768858" cy="1993120"/>
              <a:chOff x="4586363" y="2015342"/>
              <a:chExt cx="3113488" cy="3551774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4732672" y="2350535"/>
                <a:ext cx="2837879" cy="2937147"/>
              </a:xfrm>
              <a:prstGeom prst="ellipse">
                <a:avLst/>
              </a:prstGeom>
              <a:noFill/>
              <a:ln w="57150" cap="flat" cmpd="sng" algn="ctr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4586363" y="4244289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5825693" y="2015342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4586363" y="2737040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5825693" y="4896730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7048015" y="4244289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7048015" y="2724212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3313722" y="2812555"/>
              <a:ext cx="696295" cy="819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C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494615" y="3006317"/>
            <a:ext cx="1262129" cy="1422146"/>
            <a:chOff x="2684945" y="2248261"/>
            <a:chExt cx="1768858" cy="1993120"/>
          </a:xfrm>
        </p:grpSpPr>
        <p:grpSp>
          <p:nvGrpSpPr>
            <p:cNvPr id="25" name="Group 24"/>
            <p:cNvGrpSpPr/>
            <p:nvPr/>
          </p:nvGrpSpPr>
          <p:grpSpPr>
            <a:xfrm>
              <a:off x="2684945" y="2248261"/>
              <a:ext cx="1768858" cy="1993120"/>
              <a:chOff x="4586363" y="2015342"/>
              <a:chExt cx="3113488" cy="3551774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4732672" y="2350535"/>
                <a:ext cx="2837879" cy="2937147"/>
              </a:xfrm>
              <a:prstGeom prst="ellipse">
                <a:avLst/>
              </a:prstGeom>
              <a:noFill/>
              <a:ln w="57150" cap="flat" cmpd="sng" algn="ctr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4586363" y="4244289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5825693" y="2015342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4586363" y="2737040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5825693" y="4896730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7048015" y="4244289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7048015" y="2724212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3313722" y="2812555"/>
              <a:ext cx="696295" cy="819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B</a:t>
              </a:r>
              <a:endParaRPr lang="en-US" sz="3200" dirty="0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Multi-Cluster Configuration</a:t>
            </a:r>
            <a:endParaRPr lang="en-US" sz="2400" dirty="0"/>
          </a:p>
        </p:txBody>
      </p:sp>
      <p:sp>
        <p:nvSpPr>
          <p:cNvPr id="35" name="Freeform 34"/>
          <p:cNvSpPr/>
          <p:nvPr/>
        </p:nvSpPr>
        <p:spPr>
          <a:xfrm>
            <a:off x="2688609" y="2324018"/>
            <a:ext cx="1446663" cy="651194"/>
          </a:xfrm>
          <a:custGeom>
            <a:avLst/>
            <a:gdLst>
              <a:gd name="connsiteX0" fmla="*/ 1446663 w 1446663"/>
              <a:gd name="connsiteY0" fmla="*/ 651194 h 651194"/>
              <a:gd name="connsiteX1" fmla="*/ 614149 w 1446663"/>
              <a:gd name="connsiteY1" fmla="*/ 9749 h 651194"/>
              <a:gd name="connsiteX2" fmla="*/ 0 w 1446663"/>
              <a:gd name="connsiteY2" fmla="*/ 323648 h 651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6663" h="651194">
                <a:moveTo>
                  <a:pt x="1446663" y="651194"/>
                </a:moveTo>
                <a:cubicBezTo>
                  <a:pt x="1150961" y="357767"/>
                  <a:pt x="855259" y="64340"/>
                  <a:pt x="614149" y="9749"/>
                </a:cubicBezTo>
                <a:cubicBezTo>
                  <a:pt x="373038" y="-44842"/>
                  <a:pt x="186519" y="139403"/>
                  <a:pt x="0" y="323648"/>
                </a:cubicBezTo>
              </a:path>
            </a:pathLst>
          </a:custGeom>
          <a:ln w="44450">
            <a:tailEnd type="stealth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70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loud 45"/>
          <p:cNvSpPr/>
          <p:nvPr/>
        </p:nvSpPr>
        <p:spPr>
          <a:xfrm>
            <a:off x="-1493949" y="2126768"/>
            <a:ext cx="5030933" cy="4338426"/>
          </a:xfrm>
          <a:prstGeom prst="cloud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Cloud 44"/>
          <p:cNvSpPr/>
          <p:nvPr/>
        </p:nvSpPr>
        <p:spPr>
          <a:xfrm>
            <a:off x="3721396" y="1328847"/>
            <a:ext cx="7122747" cy="5256090"/>
          </a:xfrm>
          <a:prstGeom prst="cloud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414503" y="2559476"/>
            <a:ext cx="14954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US-West</a:t>
            </a:r>
            <a:endParaRPr 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4824160" y="1926017"/>
            <a:ext cx="216995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Europe </a:t>
            </a:r>
          </a:p>
          <a:p>
            <a:pPr algn="ctr"/>
            <a:r>
              <a:rPr lang="en-US" sz="2800" dirty="0" smtClean="0"/>
              <a:t>(Production)</a:t>
            </a:r>
            <a:endParaRPr lang="en-US" sz="2800" dirty="0"/>
          </a:p>
        </p:txBody>
      </p:sp>
      <p:sp>
        <p:nvSpPr>
          <p:cNvPr id="44" name="TextBox 43"/>
          <p:cNvSpPr txBox="1"/>
          <p:nvPr/>
        </p:nvSpPr>
        <p:spPr>
          <a:xfrm>
            <a:off x="7196361" y="1930690"/>
            <a:ext cx="160973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2400"/>
            </a:lvl1pPr>
          </a:lstStyle>
          <a:p>
            <a:r>
              <a:rPr lang="en-US" sz="2800" dirty="0"/>
              <a:t>Europe </a:t>
            </a:r>
            <a:endParaRPr lang="en-US" sz="2800" dirty="0" smtClean="0"/>
          </a:p>
          <a:p>
            <a:r>
              <a:rPr lang="en-US" sz="2800" dirty="0" smtClean="0"/>
              <a:t>(</a:t>
            </a:r>
            <a:r>
              <a:rPr lang="en-US" sz="2800" dirty="0"/>
              <a:t>Staging)</a:t>
            </a:r>
          </a:p>
        </p:txBody>
      </p:sp>
      <p:sp>
        <p:nvSpPr>
          <p:cNvPr id="49" name="Title 4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Azure Multi-Cluster Example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584666" y="6465194"/>
            <a:ext cx="512638" cy="3651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400">
                <a:solidFill>
                  <a:schemeClr val="bg1"/>
                </a:solidFill>
              </a:rPr>
              <a:pPr/>
              <a:t>9</a:t>
            </a:fld>
            <a:endParaRPr lang="en-US" sz="1400" dirty="0">
              <a:solidFill>
                <a:schemeClr val="bg1"/>
              </a:solidFill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278364" y="2969478"/>
            <a:ext cx="1262129" cy="1422146"/>
            <a:chOff x="2684945" y="2248261"/>
            <a:chExt cx="1768858" cy="1993120"/>
          </a:xfrm>
        </p:grpSpPr>
        <p:grpSp>
          <p:nvGrpSpPr>
            <p:cNvPr id="51" name="Group 50"/>
            <p:cNvGrpSpPr/>
            <p:nvPr/>
          </p:nvGrpSpPr>
          <p:grpSpPr>
            <a:xfrm>
              <a:off x="2684945" y="2248261"/>
              <a:ext cx="1768858" cy="1993120"/>
              <a:chOff x="4586363" y="2015342"/>
              <a:chExt cx="3113488" cy="3551774"/>
            </a:xfrm>
          </p:grpSpPr>
          <p:sp>
            <p:nvSpPr>
              <p:cNvPr id="53" name="Oval 52"/>
              <p:cNvSpPr/>
              <p:nvPr/>
            </p:nvSpPr>
            <p:spPr>
              <a:xfrm>
                <a:off x="4732672" y="2350535"/>
                <a:ext cx="2837879" cy="2937147"/>
              </a:xfrm>
              <a:prstGeom prst="ellipse">
                <a:avLst/>
              </a:prstGeom>
              <a:noFill/>
              <a:ln w="57150" cap="flat" cmpd="sng" algn="ctr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4586363" y="4244289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5825693" y="2015342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4586363" y="2737040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5825693" y="4896730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7048015" y="4244289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7048015" y="2724212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</p:grpSp>
        <p:sp>
          <p:nvSpPr>
            <p:cNvPr id="52" name="TextBox 51"/>
            <p:cNvSpPr txBox="1"/>
            <p:nvPr/>
          </p:nvSpPr>
          <p:spPr>
            <a:xfrm>
              <a:off x="3313722" y="2812555"/>
              <a:ext cx="696295" cy="819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A</a:t>
              </a:r>
              <a:endParaRPr lang="en-US" sz="3200" dirty="0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7374952" y="2835265"/>
            <a:ext cx="1262129" cy="1422146"/>
            <a:chOff x="2684945" y="2248261"/>
            <a:chExt cx="1768858" cy="1993120"/>
          </a:xfrm>
        </p:grpSpPr>
        <p:grpSp>
          <p:nvGrpSpPr>
            <p:cNvPr id="71" name="Group 70"/>
            <p:cNvGrpSpPr/>
            <p:nvPr/>
          </p:nvGrpSpPr>
          <p:grpSpPr>
            <a:xfrm>
              <a:off x="2684945" y="2248261"/>
              <a:ext cx="1768858" cy="1993120"/>
              <a:chOff x="4586363" y="2015342"/>
              <a:chExt cx="3113488" cy="3551774"/>
            </a:xfrm>
          </p:grpSpPr>
          <p:sp>
            <p:nvSpPr>
              <p:cNvPr id="73" name="Oval 72"/>
              <p:cNvSpPr/>
              <p:nvPr/>
            </p:nvSpPr>
            <p:spPr>
              <a:xfrm>
                <a:off x="4732672" y="2350535"/>
                <a:ext cx="2837879" cy="2937147"/>
              </a:xfrm>
              <a:prstGeom prst="ellipse">
                <a:avLst/>
              </a:prstGeom>
              <a:noFill/>
              <a:ln w="57150" cap="flat" cmpd="sng" algn="ctr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4586363" y="4244289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5825693" y="2015342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4586363" y="2737040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5825693" y="4896730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7048015" y="4244289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7048015" y="2724212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</p:grpSp>
        <p:sp>
          <p:nvSpPr>
            <p:cNvPr id="72" name="TextBox 71"/>
            <p:cNvSpPr txBox="1"/>
            <p:nvPr/>
          </p:nvSpPr>
          <p:spPr>
            <a:xfrm>
              <a:off x="3313722" y="2812555"/>
              <a:ext cx="696295" cy="819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C</a:t>
              </a: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5309297" y="2856963"/>
            <a:ext cx="1262129" cy="1422146"/>
            <a:chOff x="2684945" y="2248261"/>
            <a:chExt cx="1768858" cy="1993120"/>
          </a:xfrm>
        </p:grpSpPr>
        <p:grpSp>
          <p:nvGrpSpPr>
            <p:cNvPr id="81" name="Group 80"/>
            <p:cNvGrpSpPr/>
            <p:nvPr/>
          </p:nvGrpSpPr>
          <p:grpSpPr>
            <a:xfrm>
              <a:off x="2684945" y="2248261"/>
              <a:ext cx="1768858" cy="1993120"/>
              <a:chOff x="4586363" y="2015342"/>
              <a:chExt cx="3113488" cy="3551774"/>
            </a:xfrm>
          </p:grpSpPr>
          <p:sp>
            <p:nvSpPr>
              <p:cNvPr id="83" name="Oval 82"/>
              <p:cNvSpPr/>
              <p:nvPr/>
            </p:nvSpPr>
            <p:spPr>
              <a:xfrm>
                <a:off x="4732672" y="2350535"/>
                <a:ext cx="2837879" cy="2937147"/>
              </a:xfrm>
              <a:prstGeom prst="ellipse">
                <a:avLst/>
              </a:prstGeom>
              <a:noFill/>
              <a:ln w="57150" cap="flat" cmpd="sng" algn="ctr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4586363" y="4244289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5825693" y="2015342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86" name="Oval 85"/>
              <p:cNvSpPr/>
              <p:nvPr/>
            </p:nvSpPr>
            <p:spPr>
              <a:xfrm>
                <a:off x="4586363" y="2737040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5825693" y="4896730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7048015" y="4244289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7048015" y="2724212"/>
                <a:ext cx="651836" cy="670386"/>
              </a:xfrm>
              <a:prstGeom prst="ellipse">
                <a:avLst/>
              </a:prstGeom>
              <a:gradFill rotWithShape="1">
                <a:gsLst>
                  <a:gs pos="0">
                    <a:srgbClr val="4F81BD">
                      <a:tint val="100000"/>
                      <a:shade val="100000"/>
                      <a:satMod val="130000"/>
                    </a:srgbClr>
                  </a:gs>
                  <a:gs pos="100000">
                    <a:srgbClr val="4F81BD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solidFill>
                    <a:sysClr val="window" lastClr="FFFFFF"/>
                  </a:solidFill>
                </a:endParaRPr>
              </a:p>
            </p:txBody>
          </p:sp>
        </p:grpSp>
        <p:sp>
          <p:nvSpPr>
            <p:cNvPr id="82" name="TextBox 81"/>
            <p:cNvSpPr txBox="1"/>
            <p:nvPr/>
          </p:nvSpPr>
          <p:spPr>
            <a:xfrm>
              <a:off x="3313722" y="2812555"/>
              <a:ext cx="696295" cy="819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B</a:t>
              </a:r>
              <a:endParaRPr lang="en-US" sz="3200" dirty="0"/>
            </a:p>
          </p:txBody>
        </p:sp>
      </p:grpSp>
      <p:sp>
        <p:nvSpPr>
          <p:cNvPr id="91" name="Left-Right Arrow 90"/>
          <p:cNvSpPr/>
          <p:nvPr/>
        </p:nvSpPr>
        <p:spPr>
          <a:xfrm>
            <a:off x="2584357" y="4472941"/>
            <a:ext cx="2324656" cy="1301240"/>
          </a:xfrm>
          <a:prstGeom prst="leftRightArrow">
            <a:avLst>
              <a:gd name="adj1" fmla="val 5968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VNET</a:t>
            </a:r>
          </a:p>
          <a:p>
            <a:pPr algn="ctr"/>
            <a:r>
              <a:rPr lang="en-US" sz="2400" dirty="0" smtClean="0"/>
              <a:t>GATEWAY</a:t>
            </a:r>
            <a:endParaRPr lang="en-US" sz="2400" dirty="0"/>
          </a:p>
        </p:txBody>
      </p:sp>
      <p:sp>
        <p:nvSpPr>
          <p:cNvPr id="92" name="TextBox 91"/>
          <p:cNvSpPr txBox="1"/>
          <p:nvPr/>
        </p:nvSpPr>
        <p:spPr>
          <a:xfrm>
            <a:off x="3877727" y="3664504"/>
            <a:ext cx="1071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>
                    <a:lumMod val="95000"/>
                  </a:schemeClr>
                </a:solidFill>
              </a:rPr>
              <a:t>VNET</a:t>
            </a:r>
            <a:endParaRPr lang="en-US" sz="28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2208107" y="2991176"/>
            <a:ext cx="1071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>
                    <a:lumMod val="95000"/>
                  </a:schemeClr>
                </a:solidFill>
              </a:rPr>
              <a:t>VNET</a:t>
            </a:r>
            <a:endParaRPr lang="en-US" sz="28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4" name="Flowchart: Magnetic Disk 93"/>
          <p:cNvSpPr/>
          <p:nvPr/>
        </p:nvSpPr>
        <p:spPr>
          <a:xfrm>
            <a:off x="220204" y="4728627"/>
            <a:ext cx="1633036" cy="1056068"/>
          </a:xfrm>
          <a:prstGeom prst="flowChartMagneticDisk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Storage</a:t>
            </a:r>
            <a:endParaRPr lang="en-US" dirty="0"/>
          </a:p>
        </p:txBody>
      </p:sp>
      <p:sp>
        <p:nvSpPr>
          <p:cNvPr id="43" name="Flowchart: Magnetic Disk 42"/>
          <p:cNvSpPr/>
          <p:nvPr/>
        </p:nvSpPr>
        <p:spPr>
          <a:xfrm>
            <a:off x="6140794" y="4715418"/>
            <a:ext cx="1633036" cy="1056068"/>
          </a:xfrm>
          <a:prstGeom prst="flowChartMagneticDisk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Storage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Multi-Cluster Configuration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608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12564</TotalTime>
  <Words>1923</Words>
  <Application>Microsoft Office PowerPoint</Application>
  <PresentationFormat>On-screen Show (4:3)</PresentationFormat>
  <Paragraphs>529</Paragraphs>
  <Slides>48</Slides>
  <Notes>2</Notes>
  <HiddenSlides>2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9" baseType="lpstr">
      <vt:lpstr>Meiryo</vt:lpstr>
      <vt:lpstr>Arial</vt:lpstr>
      <vt:lpstr>Calibri</vt:lpstr>
      <vt:lpstr>Century Gothic</vt:lpstr>
      <vt:lpstr>Consolas</vt:lpstr>
      <vt:lpstr>Courier New</vt:lpstr>
      <vt:lpstr>Symbol</vt:lpstr>
      <vt:lpstr>Times New Roman</vt:lpstr>
      <vt:lpstr>Trebuchet MS</vt:lpstr>
      <vt:lpstr>Wingdings 3</vt:lpstr>
      <vt:lpstr>Facet</vt:lpstr>
      <vt:lpstr>Geo-Distribution for Orleans</vt:lpstr>
      <vt:lpstr>Goals for the meeting</vt:lpstr>
      <vt:lpstr> Why Geo-Distribution?</vt:lpstr>
      <vt:lpstr>PowerPoint Presentation</vt:lpstr>
      <vt:lpstr>Talk Outline &amp; Component Dependencies</vt:lpstr>
      <vt:lpstr>Part 1: </vt:lpstr>
      <vt:lpstr>Multi-Cluster</vt:lpstr>
      <vt:lpstr>Physical Network</vt:lpstr>
      <vt:lpstr>Azure Multi-Cluster Example</vt:lpstr>
      <vt:lpstr>Discovery, Routing, Administration ?</vt:lpstr>
      <vt:lpstr>Example: Configuration</vt:lpstr>
      <vt:lpstr>Connected ≠ Joined</vt:lpstr>
      <vt:lpstr>Changing active configuration</vt:lpstr>
      <vt:lpstr>Part 2: </vt:lpstr>
      <vt:lpstr>PowerPoint Presentation</vt:lpstr>
      <vt:lpstr>Typical indications for using a global-single-instance grain</vt:lpstr>
      <vt:lpstr>Example: A Game Grain</vt:lpstr>
      <vt:lpstr>Example: A Game Grain</vt:lpstr>
      <vt:lpstr>Guarantees</vt:lpstr>
      <vt:lpstr>Part 3: </vt:lpstr>
      <vt:lpstr>Concerning Performance...</vt:lpstr>
      <vt:lpstr>PowerPoint Presentation</vt:lpstr>
      <vt:lpstr>PowerPoint Presentation</vt:lpstr>
      <vt:lpstr>PowerPoint Presentation</vt:lpstr>
      <vt:lpstr>Automatic Propagation: Local -&gt; Global</vt:lpstr>
      <vt:lpstr>Automatic Propagation: Global -&gt; Local</vt:lpstr>
      <vt:lpstr>How to make a queued grain</vt:lpstr>
      <vt:lpstr>Example: Chat Application</vt:lpstr>
      <vt:lpstr>Example: Chat Grain Interface + State</vt:lpstr>
      <vt:lpstr>Example: Chat Grain Update Operation</vt:lpstr>
      <vt:lpstr>Example: Chat Grain Implementation</vt:lpstr>
      <vt:lpstr>Chat Room – Normal Operation</vt:lpstr>
      <vt:lpstr>Failure Scenario : (1) Storage Offline</vt:lpstr>
      <vt:lpstr>Failure Scenario : (2) Storage Is Back</vt:lpstr>
      <vt:lpstr>Beyond geo-distribution...</vt:lpstr>
      <vt:lpstr>Part 4: </vt:lpstr>
      <vt:lpstr>Under the Hood: Global State = Illusion</vt:lpstr>
      <vt:lpstr>Status &amp; Next Steps</vt:lpstr>
      <vt:lpstr>PowerPoint Presentation</vt:lpstr>
      <vt:lpstr>BACKUP SLIDES</vt:lpstr>
      <vt:lpstr>Orleans Today</vt:lpstr>
      <vt:lpstr>Single-Activation Design</vt:lpstr>
      <vt:lpstr>Cross-Cluster Single-Activation Protocol</vt:lpstr>
      <vt:lpstr>PowerPoint Presentation</vt:lpstr>
      <vt:lpstr>Chat Room Example</vt:lpstr>
      <vt:lpstr>Chat Room Example</vt:lpstr>
      <vt:lpstr>Chat Room Example</vt:lpstr>
      <vt:lpstr>Example: Chat Application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Sebastian Burckhardt</dc:creator>
  <cp:lastModifiedBy>Sebastian Burckhardt</cp:lastModifiedBy>
  <cp:revision>179</cp:revision>
  <dcterms:created xsi:type="dcterms:W3CDTF">2015-07-08T19:46:08Z</dcterms:created>
  <dcterms:modified xsi:type="dcterms:W3CDTF">2016-02-22T15:05:11Z</dcterms:modified>
</cp:coreProperties>
</file>