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8"/>
  </p:notesMasterIdLst>
  <p:handoutMasterIdLst>
    <p:handoutMasterId r:id="rId9"/>
  </p:handoutMasterIdLst>
  <p:sldIdLst>
    <p:sldId id="256" r:id="rId2"/>
    <p:sldId id="412" r:id="rId3"/>
    <p:sldId id="411" r:id="rId4"/>
    <p:sldId id="462" r:id="rId5"/>
    <p:sldId id="464" r:id="rId6"/>
    <p:sldId id="465" r:id="rId7"/>
  </p:sldIdLst>
  <p:sldSz cx="12192000" cy="6858000"/>
  <p:notesSz cx="9144000" cy="6858000"/>
  <p:defaultTextStyle>
    <a:defPPr>
      <a:defRPr lang="en-US"/>
    </a:defPPr>
    <a:lvl1pPr marL="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46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19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04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89" algn="l" defTabSz="91437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9E9"/>
    <a:srgbClr val="1E1E1E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000" autoAdjust="0"/>
  </p:normalViewPr>
  <p:slideViewPr>
    <p:cSldViewPr>
      <p:cViewPr varScale="1">
        <p:scale>
          <a:sx n="102" d="100"/>
          <a:sy n="102" d="100"/>
        </p:scale>
        <p:origin x="91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58" y="-120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AD38E6-1916-46C1-A9EA-95D0C50E5B81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45A5B-6173-483B-A412-30F5AEBC2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448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A8F5F-36B9-4927-92B6-B4207F598FEB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4F76D5-C296-4D13-810F-C7E86B6FF5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352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7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3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0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46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33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19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04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89" algn="l" defTabSz="9143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F76D5-C296-4D13-810F-C7E86B6FF53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29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F76D5-C296-4D13-810F-C7E86B6FF53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72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3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F76D5-C296-4D13-810F-C7E86B6FF53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786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3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F76D5-C296-4D13-810F-C7E86B6FF5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931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37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4F76D5-C296-4D13-810F-C7E86B6FF5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1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371603"/>
            <a:ext cx="10363200" cy="2505075"/>
          </a:xfrm>
        </p:spPr>
        <p:txBody>
          <a:bodyPr anchor="b"/>
          <a:lstStyle>
            <a:lvl1pPr algn="ctr" defTabSz="91437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068766"/>
            <a:ext cx="103632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9944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Oval 7"/>
          <p:cNvSpPr/>
          <p:nvPr/>
        </p:nvSpPr>
        <p:spPr>
          <a:xfrm>
            <a:off x="6261100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5728972" y="3924300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87680" y="1600200"/>
            <a:ext cx="5388864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5386917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2" y="1600200"/>
            <a:ext cx="5389033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12848"/>
            <a:ext cx="5388864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230112" y="2212851"/>
            <a:ext cx="5388864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6118" y="266700"/>
            <a:ext cx="4011084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8851" y="273053"/>
            <a:ext cx="66611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76118" y="2438403"/>
            <a:ext cx="4011084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9436" y="228600"/>
            <a:ext cx="7615765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0836" y="1143000"/>
            <a:ext cx="8072965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9436" y="5810250"/>
            <a:ext cx="7615765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C5B6-51E2-4EC1-BCC6-457D8A111547}" type="datetimeFigureOut">
              <a:rPr lang="en-US" smtClean="0"/>
              <a:t>12/17/2015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DA1CC-1CF2-4116-895E-1A61C87C3A8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1E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3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12/17/2015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3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9" y="6356353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77015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377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7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defTabSz="914377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47528" y="753619"/>
            <a:ext cx="7772400" cy="4979639"/>
          </a:xfrm>
        </p:spPr>
        <p:txBody>
          <a:bodyPr anchor="ctr"/>
          <a:lstStyle/>
          <a:p>
            <a:r>
              <a:rPr lang="en-US" sz="6600" dirty="0" err="1" smtClean="0">
                <a:solidFill>
                  <a:srgbClr val="FFC000"/>
                </a:solidFill>
                <a:latin typeface="+mj-lt"/>
              </a:rPr>
              <a:t>Orleankka</a:t>
            </a:r>
            <a:r>
              <a:rPr lang="en-US" sz="6600" dirty="0" smtClean="0">
                <a:solidFill>
                  <a:schemeClr val="bg1"/>
                </a:solidFill>
                <a:latin typeface="+mj-lt"/>
              </a:rPr>
              <a:t/>
            </a:r>
            <a:br>
              <a:rPr lang="en-US" sz="6600" dirty="0" smtClean="0">
                <a:solidFill>
                  <a:schemeClr val="bg1"/>
                </a:solidFill>
                <a:latin typeface="+mj-lt"/>
              </a:rPr>
            </a:br>
            <a:r>
              <a:rPr lang="en-US" sz="4000" dirty="0" smtClean="0">
                <a:solidFill>
                  <a:schemeClr val="bg1"/>
                </a:solidFill>
                <a:latin typeface="+mj-lt"/>
              </a:rPr>
              <a:t>functional API for Orleans</a:t>
            </a:r>
            <a:r>
              <a:rPr lang="en-US" sz="2400" dirty="0">
                <a:solidFill>
                  <a:srgbClr val="7030A0"/>
                </a:solidFill>
                <a:latin typeface="+mj-lt"/>
              </a:rPr>
              <a:t/>
            </a:r>
            <a:br>
              <a:rPr lang="en-US" sz="2400" dirty="0">
                <a:solidFill>
                  <a:srgbClr val="7030A0"/>
                </a:solidFill>
                <a:latin typeface="+mj-lt"/>
              </a:rPr>
            </a:br>
            <a:r>
              <a:rPr lang="en-US" sz="2400" dirty="0" smtClean="0">
                <a:solidFill>
                  <a:srgbClr val="7030A0"/>
                </a:solidFill>
                <a:latin typeface="+mj-lt"/>
              </a:rPr>
              <a:t/>
            </a:r>
            <a:br>
              <a:rPr lang="en-US" sz="2400" dirty="0" smtClean="0">
                <a:solidFill>
                  <a:srgbClr val="7030A0"/>
                </a:solidFill>
                <a:latin typeface="+mj-lt"/>
              </a:rPr>
            </a:br>
            <a:endParaRPr lang="en-US" sz="1600" dirty="0">
              <a:solidFill>
                <a:schemeClr val="bg1">
                  <a:lumMod val="75000"/>
                </a:schemeClr>
              </a:solidFill>
              <a:latin typeface="+mj-lt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799856" y="4221088"/>
            <a:ext cx="2592288" cy="1368152"/>
            <a:chOff x="3744168" y="3275781"/>
            <a:chExt cx="2592288" cy="1368152"/>
          </a:xfrm>
        </p:grpSpPr>
        <p:sp>
          <p:nvSpPr>
            <p:cNvPr id="4" name="Rectangle 3"/>
            <p:cNvSpPr/>
            <p:nvPr/>
          </p:nvSpPr>
          <p:spPr>
            <a:xfrm>
              <a:off x="3744168" y="3275781"/>
              <a:ext cx="2592288" cy="1368152"/>
            </a:xfrm>
            <a:prstGeom prst="rect">
              <a:avLst/>
            </a:prstGeom>
            <a:solidFill>
              <a:schemeClr val="accent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910037" y="3419797"/>
              <a:ext cx="2260555" cy="1129899"/>
              <a:chOff x="3347865" y="4581128"/>
              <a:chExt cx="2260556" cy="1129899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347865" y="4581128"/>
                <a:ext cx="2260556" cy="430887"/>
              </a:xfrm>
              <a:prstGeom prst="rect">
                <a:avLst/>
              </a:prstGeom>
              <a:noFill/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200" dirty="0" err="1">
                    <a:solidFill>
                      <a:schemeClr val="bg1"/>
                    </a:solidFill>
                    <a:latin typeface="+mj-lt"/>
                  </a:rPr>
                  <a:t>Yevhen</a:t>
                </a:r>
                <a:r>
                  <a:rPr lang="en-US" sz="2200" dirty="0">
                    <a:solidFill>
                      <a:schemeClr val="bg1"/>
                    </a:solidFill>
                    <a:latin typeface="+mj-lt"/>
                  </a:rPr>
                  <a:t> </a:t>
                </a:r>
                <a:r>
                  <a:rPr lang="en-US" sz="2200" dirty="0" err="1">
                    <a:solidFill>
                      <a:schemeClr val="bg1"/>
                    </a:solidFill>
                    <a:latin typeface="+mj-lt"/>
                  </a:rPr>
                  <a:t>Bobrov</a:t>
                </a:r>
                <a:endParaRPr lang="en-US" sz="2200" dirty="0">
                  <a:solidFill>
                    <a:schemeClr val="bg1"/>
                  </a:solidFill>
                  <a:latin typeface="+mj-lt"/>
                </a:endParaRP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3687333" y="4930599"/>
                <a:ext cx="1683619" cy="397673"/>
                <a:chOff x="1270502" y="5219839"/>
                <a:chExt cx="1683619" cy="397673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1571501" y="5219839"/>
                  <a:ext cx="1382620" cy="397673"/>
                  <a:chOff x="1677029" y="5485080"/>
                  <a:chExt cx="1382620" cy="397673"/>
                </a:xfrm>
              </p:grpSpPr>
              <p:pic>
                <p:nvPicPr>
                  <p:cNvPr id="13" name="Picture 12"/>
                  <p:cNvPicPr>
                    <a:picLocks noChangeAspect="1"/>
                  </p:cNvPicPr>
                  <p:nvPr/>
                </p:nvPicPr>
                <p:blipFill>
                  <a:blip r:embed="rId2" cstate="print">
                    <a:duotone>
                      <a:schemeClr val="bg2">
                        <a:shade val="45000"/>
                        <a:satMod val="135000"/>
                      </a:schemeClr>
                      <a:prstClr val="white"/>
                    </a:duotone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677029" y="5507940"/>
                    <a:ext cx="346541" cy="346541"/>
                  </a:xfrm>
                  <a:prstGeom prst="rect">
                    <a:avLst/>
                  </a:prstGeom>
                </p:spPr>
              </p:pic>
              <p:sp>
                <p:nvSpPr>
                  <p:cNvPr id="14" name="TextBox 13"/>
                  <p:cNvSpPr txBox="1"/>
                  <p:nvPr/>
                </p:nvSpPr>
                <p:spPr>
                  <a:xfrm>
                    <a:off x="1956461" y="5485080"/>
                    <a:ext cx="1103188" cy="397673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>
                    <a:outerShdw blurRad="76200" dir="18900000" sy="23000" kx="-1200000" algn="bl" rotWithShape="0">
                      <a:prstClr val="black">
                        <a:alpha val="20000"/>
                      </a:prstClr>
                    </a:outerShdw>
                  </a:effectLst>
                </p:spPr>
                <p:txBody>
                  <a:bodyPr wrap="none" rtlCol="0">
                    <a:spAutoFit/>
                  </a:bodyPr>
                  <a:lstStyle/>
                  <a:p>
                    <a:pPr algn="ctr"/>
                    <a:r>
                      <a:rPr lang="en-US" dirty="0" err="1">
                        <a:solidFill>
                          <a:schemeClr val="bg1">
                            <a:lumMod val="65000"/>
                          </a:schemeClr>
                        </a:solidFill>
                        <a:latin typeface="+mj-lt"/>
                      </a:rPr>
                      <a:t>yevhen</a:t>
                    </a:r>
                    <a:endParaRPr lang="en-US" dirty="0">
                      <a:solidFill>
                        <a:schemeClr val="bg1">
                          <a:lumMod val="65000"/>
                        </a:schemeClr>
                      </a:solidFill>
                      <a:latin typeface="+mj-lt"/>
                    </a:endParaRPr>
                  </a:p>
                </p:txBody>
              </p:sp>
            </p:grpSp>
            <p:pic>
              <p:nvPicPr>
                <p:cNvPr id="12" name="Picture 11"/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270502" y="5279936"/>
                  <a:ext cx="264080" cy="264080"/>
                </a:xfrm>
                <a:prstGeom prst="rect">
                  <a:avLst/>
                </a:prstGeom>
              </p:spPr>
            </p:pic>
          </p:grpSp>
          <p:grpSp>
            <p:nvGrpSpPr>
              <p:cNvPr id="8" name="Group 7"/>
              <p:cNvGrpSpPr/>
              <p:nvPr/>
            </p:nvGrpSpPr>
            <p:grpSpPr>
              <a:xfrm>
                <a:off x="3577569" y="5218584"/>
                <a:ext cx="1836676" cy="492443"/>
                <a:chOff x="1190872" y="4930552"/>
                <a:chExt cx="1836676" cy="492443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1462695" y="4996968"/>
                  <a:ext cx="1564853" cy="397673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dirty="0">
                      <a:solidFill>
                        <a:srgbClr val="92D050"/>
                      </a:solidFill>
                      <a:latin typeface="+mj-lt"/>
                    </a:rPr>
                    <a:t>You</a:t>
                  </a:r>
                  <a:r>
                    <a:rPr lang="en-US" dirty="0">
                      <a:solidFill>
                        <a:schemeClr val="bg1">
                          <a:lumMod val="65000"/>
                        </a:schemeClr>
                      </a:solidFill>
                      <a:latin typeface="+mj-lt"/>
                    </a:rPr>
                    <a:t>Scan</a:t>
                  </a:r>
                  <a:r>
                    <a:rPr lang="en-US" dirty="0">
                      <a:solidFill>
                        <a:schemeClr val="bg1"/>
                      </a:solidFill>
                      <a:latin typeface="+mj-lt"/>
                    </a:rPr>
                    <a:t>.</a:t>
                  </a:r>
                  <a:r>
                    <a:rPr lang="en-US" dirty="0">
                      <a:solidFill>
                        <a:srgbClr val="E9E9E9"/>
                      </a:solidFill>
                      <a:latin typeface="+mj-lt"/>
                    </a:rPr>
                    <a:t>io</a:t>
                  </a:r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1190872" y="4930552"/>
                  <a:ext cx="473206" cy="492443"/>
                </a:xfrm>
                <a:prstGeom prst="rect">
                  <a:avLst/>
                </a:prstGeom>
                <a:noFill/>
                <a:ln>
                  <a:noFill/>
                </a:ln>
                <a:effectLst>
                  <a:outerShdw blurRad="76200" dir="18900000" sy="23000" kx="-1200000" algn="bl" rotWithShape="0">
                    <a:prstClr val="black">
                      <a:alpha val="20000"/>
                    </a:prstClr>
                  </a:outerShdw>
                </a:effectLst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600" dirty="0">
                      <a:solidFill>
                        <a:srgbClr val="92D050"/>
                      </a:solidFill>
                      <a:latin typeface="+mj-lt"/>
                    </a:rPr>
                    <a:t>@</a:t>
                  </a:r>
                  <a:endParaRPr lang="en-US" sz="2600" dirty="0">
                    <a:solidFill>
                      <a:srgbClr val="E9E9E9"/>
                    </a:solidFill>
                    <a:latin typeface="+mj-lt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20430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647728" y="4221088"/>
            <a:ext cx="4807727" cy="769441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4400" smtClean="0">
                <a:solidFill>
                  <a:schemeClr val="bg1"/>
                </a:solidFill>
                <a:latin typeface="+mj-lt"/>
              </a:rPr>
              <a:t>“uniform” </a:t>
            </a:r>
            <a:r>
              <a:rPr lang="en-US" sz="4400" smtClean="0">
                <a:solidFill>
                  <a:schemeClr val="accent3"/>
                </a:solidFill>
                <a:latin typeface="+mj-lt"/>
              </a:rPr>
              <a:t>WAT!?!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828" y="0"/>
            <a:ext cx="503634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59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22788" y="2852936"/>
            <a:ext cx="45464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Non-uniform interface</a:t>
            </a:r>
          </a:p>
          <a:p>
            <a:pPr algn="ctr"/>
            <a:r>
              <a:rPr lang="en-US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is the issue</a:t>
            </a:r>
          </a:p>
        </p:txBody>
      </p:sp>
    </p:spTree>
    <p:extLst>
      <p:ext uri="{BB962C8B-B14F-4D97-AF65-F5344CB8AC3E}">
        <p14:creationId xmlns:p14="http://schemas.microsoft.com/office/powerpoint/2010/main" val="126804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175978" y="2780928"/>
            <a:ext cx="5840061" cy="923330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rPr>
              <a:t>Message Passing</a:t>
            </a:r>
            <a:endParaRPr lang="en-US" sz="5400" dirty="0">
              <a:solidFill>
                <a:schemeClr val="accent3">
                  <a:lumMod val="40000"/>
                  <a:lumOff val="6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089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10252" y="188640"/>
            <a:ext cx="5171609" cy="461665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E9E9E9"/>
                </a:solidFill>
                <a:latin typeface="+mj-lt"/>
              </a:rPr>
              <a:t>Uniform API with Message Passing</a:t>
            </a:r>
            <a:endParaRPr lang="en-US" sz="2400" dirty="0">
              <a:solidFill>
                <a:srgbClr val="E9E9E9"/>
              </a:solidFill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8850" y="3618890"/>
            <a:ext cx="283193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[</a:t>
            </a:r>
            <a:r>
              <a:rPr lang="en-US" sz="1200" dirty="0" smtClean="0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Serializable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]</a:t>
            </a:r>
            <a:endParaRPr lang="en-US" sz="1200" dirty="0" smtClean="0">
              <a:solidFill>
                <a:srgbClr val="569CD6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 smtClean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public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class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err="1" smtClean="0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CheckOut</a:t>
            </a:r>
            <a:endParaRPr lang="en-US" sz="1200" strike="sngStrike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{</a:t>
            </a:r>
          </a:p>
          <a:p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</a:t>
            </a:r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public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err="1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int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err="1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Qty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;</a:t>
            </a:r>
          </a:p>
          <a:p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}</a:t>
            </a:r>
          </a:p>
          <a:p>
            <a:endParaRPr lang="en-US" sz="1200" dirty="0" smtClean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[</a:t>
            </a:r>
            <a:r>
              <a:rPr lang="en-US" sz="1200" dirty="0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Serializable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]</a:t>
            </a:r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public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class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smtClean="0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Deactivate</a:t>
            </a:r>
            <a:endParaRPr lang="en-US" sz="1200" strike="sngStrike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{}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7478" y="1772816"/>
            <a:ext cx="45365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public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interface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err="1">
                <a:solidFill>
                  <a:srgbClr val="B8D7A3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IInventoryItemGrain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: </a:t>
            </a:r>
            <a:r>
              <a:rPr lang="en-US" sz="1200" dirty="0" err="1">
                <a:solidFill>
                  <a:srgbClr val="B8D7A3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IGrain</a:t>
            </a:r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{</a:t>
            </a:r>
          </a:p>
          <a:p>
            <a:r>
              <a:rPr lang="en-US" sz="1200" dirty="0" smtClean="0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Task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Receive(</a:t>
            </a:r>
            <a:r>
              <a:rPr lang="en-US" sz="1200" dirty="0" smtClean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object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err="1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msg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);</a:t>
            </a:r>
          </a:p>
          <a:p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753476" y="1772816"/>
            <a:ext cx="58325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public class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err="1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InventoryItemGrain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: </a:t>
            </a:r>
            <a:r>
              <a:rPr lang="en-US" sz="1200" dirty="0" smtClean="0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Grain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, </a:t>
            </a:r>
            <a:r>
              <a:rPr lang="en-US" sz="1200" dirty="0" err="1">
                <a:solidFill>
                  <a:srgbClr val="B8D7A3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IInventoryItemGrain</a:t>
            </a:r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{ </a:t>
            </a:r>
          </a:p>
          <a:p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…</a:t>
            </a:r>
          </a:p>
          <a:p>
            <a:endParaRPr lang="en-US" sz="1200" dirty="0" smtClean="0">
              <a:solidFill>
                <a:srgbClr val="569CD6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 smtClean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public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Task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Receive(</a:t>
            </a:r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object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err="1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msg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)</a:t>
            </a:r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{</a:t>
            </a:r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</a:t>
            </a:r>
            <a:r>
              <a:rPr lang="en-US" sz="1200" dirty="0" smtClean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</a:t>
            </a:r>
            <a:r>
              <a:rPr lang="en-US" sz="1200" dirty="0" err="1" smtClean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this</a:t>
            </a:r>
            <a:r>
              <a:rPr lang="en-US" sz="1200" dirty="0" err="1" smtClean="0">
                <a:solidFill>
                  <a:srgbClr val="B4B4B4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.</a:t>
            </a:r>
            <a:r>
              <a:rPr lang="en-US" sz="1200" dirty="0" err="1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Handle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((</a:t>
            </a:r>
            <a:r>
              <a:rPr lang="en-US" sz="1200" dirty="0" smtClean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dynamic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)</a:t>
            </a:r>
            <a:r>
              <a:rPr lang="en-US" sz="1200" dirty="0" err="1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msg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);</a:t>
            </a:r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…</a:t>
            </a:r>
          </a:p>
          <a:p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}</a:t>
            </a:r>
          </a:p>
          <a:p>
            <a:endParaRPr lang="en-US" sz="1200" dirty="0" smtClean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pPr lvl="0"/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smtClean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public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void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Handle(</a:t>
            </a:r>
            <a:r>
              <a:rPr lang="en-US" sz="1200" dirty="0" err="1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CheckOut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err="1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msg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)</a:t>
            </a:r>
          </a:p>
          <a:p>
            <a:pPr lvl="0"/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{</a:t>
            </a:r>
          </a:p>
          <a:p>
            <a:pPr lvl="0"/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    …</a:t>
            </a:r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pPr lvl="0"/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}</a:t>
            </a:r>
          </a:p>
          <a:p>
            <a:pPr lvl="0"/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pPr lvl="0"/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public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>
                <a:solidFill>
                  <a:srgbClr val="569CD6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void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Handle(</a:t>
            </a:r>
            <a:r>
              <a:rPr lang="en-US" sz="1200" dirty="0">
                <a:solidFill>
                  <a:srgbClr val="4EC9B0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Deactivate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</a:t>
            </a:r>
            <a:r>
              <a:rPr lang="en-US" sz="1200" dirty="0" err="1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msg</a:t>
            </a:r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)</a:t>
            </a:r>
          </a:p>
          <a:p>
            <a:pPr lvl="0"/>
            <a:r>
              <a:rPr lang="en-US" sz="1200" dirty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</a:t>
            </a:r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{</a:t>
            </a:r>
          </a:p>
          <a:p>
            <a:pPr lvl="0"/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    …</a:t>
            </a:r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  <a:p>
            <a:pPr lvl="0"/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    }</a:t>
            </a:r>
          </a:p>
          <a:p>
            <a:r>
              <a:rPr lang="en-US" sz="1200" dirty="0" smtClean="0">
                <a:solidFill>
                  <a:srgbClr val="DCDCDC"/>
                </a:solidFill>
                <a:highlight>
                  <a:srgbClr val="1E1E1E"/>
                </a:highlight>
                <a:latin typeface="Bitstream Vera Sans Mono" panose="020B0609030804020204" pitchFamily="49" charset="0"/>
              </a:rPr>
              <a:t>}</a:t>
            </a:r>
            <a:endParaRPr lang="en-US" sz="1200" dirty="0">
              <a:solidFill>
                <a:srgbClr val="DCDCDC"/>
              </a:solidFill>
              <a:highlight>
                <a:srgbClr val="1E1E1E"/>
              </a:highlight>
              <a:latin typeface="Bitstream Vera Sans Mono" panose="020B06090308040202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0787" y="4234443"/>
            <a:ext cx="1895071" cy="523220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messages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04138" y="3946014"/>
            <a:ext cx="710622" cy="363148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2865730" y="4757663"/>
            <a:ext cx="535057" cy="327124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027018" y="2708920"/>
            <a:ext cx="2829622" cy="738664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select &amp; invoke</a:t>
            </a:r>
            <a:endParaRPr lang="en-US" sz="2800" dirty="0" smtClean="0">
              <a:solidFill>
                <a:schemeClr val="accent3"/>
              </a:solidFill>
              <a:latin typeface="+mj-lt"/>
            </a:endParaRPr>
          </a:p>
          <a:p>
            <a:pPr algn="ctr"/>
            <a:r>
              <a:rPr lang="en-US" sz="1400" dirty="0" smtClean="0">
                <a:solidFill>
                  <a:schemeClr val="accent3"/>
                </a:solidFill>
                <a:latin typeface="+mj-lt"/>
              </a:rPr>
              <a:t>(dispatcher)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545514" y="3140968"/>
            <a:ext cx="2376264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639247" y="2614762"/>
            <a:ext cx="3164649" cy="523220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unifor</a:t>
            </a:r>
            <a:r>
              <a:rPr lang="en-US" sz="2800" dirty="0" smtClean="0">
                <a:solidFill>
                  <a:schemeClr val="accent3"/>
                </a:solidFill>
                <a:latin typeface="+mj-lt"/>
              </a:rPr>
              <a:t>m interface</a:t>
            </a:r>
            <a:endParaRPr lang="en-US" sz="2800" dirty="0" smtClean="0">
              <a:solidFill>
                <a:schemeClr val="accent3"/>
              </a:solidFill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864994" y="2546522"/>
            <a:ext cx="710622" cy="363148"/>
          </a:xfrm>
          <a:prstGeom prst="straightConnector1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solid"/>
            <a:headEnd type="arrow" w="med" len="med"/>
            <a:tailEnd type="none" w="med" len="med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9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603710" y="2780928"/>
            <a:ext cx="6984605" cy="923330"/>
          </a:xfrm>
          <a:prstGeom prst="rect">
            <a:avLst/>
          </a:prstGeom>
          <a:noFill/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+mj-lt"/>
              </a:rPr>
              <a:t>Show me the code! </a:t>
            </a:r>
            <a:endParaRPr lang="en-US" sz="5400" dirty="0">
              <a:solidFill>
                <a:schemeClr val="accent3">
                  <a:lumMod val="40000"/>
                  <a:lumOff val="6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8944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>
    <a:txDef>
      <a:spPr>
        <a:noFill/>
        <a:ln>
          <a:noFill/>
        </a:ln>
        <a:effectLst>
          <a:outerShdw blurRad="76200" dir="18900000" sy="23000" kx="-1200000" algn="bl" rotWithShape="0">
            <a:prstClr val="black">
              <a:alpha val="20000"/>
            </a:prstClr>
          </a:outerShdw>
        </a:effectLst>
      </a:spPr>
      <a:bodyPr wrap="none" rtlCol="0">
        <a:spAutoFit/>
      </a:bodyPr>
      <a:lstStyle>
        <a:defPPr algn="ctr">
          <a:defRPr sz="2000" smtClean="0">
            <a:solidFill>
              <a:schemeClr val="bg1"/>
            </a:solidFill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3275</TotalTime>
  <Words>126</Words>
  <Application>Microsoft Office PowerPoint</Application>
  <PresentationFormat>Widescreen</PresentationFormat>
  <Paragraphs>53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Bitstream Vera Sans Mono</vt:lpstr>
      <vt:lpstr>Calibri</vt:lpstr>
      <vt:lpstr>Century Gothic</vt:lpstr>
      <vt:lpstr>Courier New</vt:lpstr>
      <vt:lpstr>Palatino Linotype</vt:lpstr>
      <vt:lpstr>Executive</vt:lpstr>
      <vt:lpstr>Orleankka functional API for Orleans 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</dc:creator>
  <cp:lastModifiedBy>Me</cp:lastModifiedBy>
  <cp:revision>646</cp:revision>
  <cp:lastPrinted>2012-05-18T12:46:39Z</cp:lastPrinted>
  <dcterms:created xsi:type="dcterms:W3CDTF">2012-03-09T11:54:06Z</dcterms:created>
  <dcterms:modified xsi:type="dcterms:W3CDTF">2015-12-17T14:16:51Z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