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2" r:id="rId1"/>
  </p:sldMasterIdLst>
  <p:notesMasterIdLst>
    <p:notesMasterId r:id="rId136"/>
  </p:notesMasterIdLst>
  <p:handoutMasterIdLst>
    <p:handoutMasterId r:id="rId137"/>
  </p:handoutMasterIdLst>
  <p:sldIdLst>
    <p:sldId id="256" r:id="rId2"/>
    <p:sldId id="257" r:id="rId3"/>
    <p:sldId id="479" r:id="rId4"/>
    <p:sldId id="279" r:id="rId5"/>
    <p:sldId id="346" r:id="rId6"/>
    <p:sldId id="345" r:id="rId7"/>
    <p:sldId id="347" r:id="rId8"/>
    <p:sldId id="350" r:id="rId9"/>
    <p:sldId id="351" r:id="rId10"/>
    <p:sldId id="352" r:id="rId11"/>
    <p:sldId id="353" r:id="rId12"/>
    <p:sldId id="355" r:id="rId13"/>
    <p:sldId id="354" r:id="rId14"/>
    <p:sldId id="356" r:id="rId15"/>
    <p:sldId id="357" r:id="rId16"/>
    <p:sldId id="359" r:id="rId17"/>
    <p:sldId id="360" r:id="rId18"/>
    <p:sldId id="358" r:id="rId19"/>
    <p:sldId id="361" r:id="rId20"/>
    <p:sldId id="362" r:id="rId21"/>
    <p:sldId id="363" r:id="rId22"/>
    <p:sldId id="349" r:id="rId23"/>
    <p:sldId id="364" r:id="rId24"/>
    <p:sldId id="365" r:id="rId25"/>
    <p:sldId id="366" r:id="rId26"/>
    <p:sldId id="367" r:id="rId27"/>
    <p:sldId id="371" r:id="rId28"/>
    <p:sldId id="372" r:id="rId29"/>
    <p:sldId id="368" r:id="rId30"/>
    <p:sldId id="370" r:id="rId31"/>
    <p:sldId id="373" r:id="rId32"/>
    <p:sldId id="374" r:id="rId33"/>
    <p:sldId id="375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76" r:id="rId51"/>
    <p:sldId id="377" r:id="rId52"/>
    <p:sldId id="397" r:id="rId53"/>
    <p:sldId id="378" r:id="rId54"/>
    <p:sldId id="398" r:id="rId55"/>
    <p:sldId id="399" r:id="rId56"/>
    <p:sldId id="395" r:id="rId57"/>
    <p:sldId id="400" r:id="rId58"/>
    <p:sldId id="396" r:id="rId59"/>
    <p:sldId id="402" r:id="rId60"/>
    <p:sldId id="403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411" r:id="rId69"/>
    <p:sldId id="412" r:id="rId70"/>
    <p:sldId id="344" r:id="rId71"/>
    <p:sldId id="414" r:id="rId72"/>
    <p:sldId id="415" r:id="rId73"/>
    <p:sldId id="416" r:id="rId74"/>
    <p:sldId id="417" r:id="rId75"/>
    <p:sldId id="418" r:id="rId76"/>
    <p:sldId id="419" r:id="rId77"/>
    <p:sldId id="420" r:id="rId78"/>
    <p:sldId id="421" r:id="rId79"/>
    <p:sldId id="422" r:id="rId80"/>
    <p:sldId id="423" r:id="rId81"/>
    <p:sldId id="424" r:id="rId82"/>
    <p:sldId id="425" r:id="rId83"/>
    <p:sldId id="426" r:id="rId84"/>
    <p:sldId id="427" r:id="rId85"/>
    <p:sldId id="428" r:id="rId86"/>
    <p:sldId id="430" r:id="rId87"/>
    <p:sldId id="431" r:id="rId88"/>
    <p:sldId id="432" r:id="rId89"/>
    <p:sldId id="433" r:id="rId90"/>
    <p:sldId id="435" r:id="rId91"/>
    <p:sldId id="437" r:id="rId92"/>
    <p:sldId id="438" r:id="rId93"/>
    <p:sldId id="434" r:id="rId94"/>
    <p:sldId id="441" r:id="rId95"/>
    <p:sldId id="442" r:id="rId96"/>
    <p:sldId id="440" r:id="rId97"/>
    <p:sldId id="439" r:id="rId98"/>
    <p:sldId id="436" r:id="rId99"/>
    <p:sldId id="443" r:id="rId100"/>
    <p:sldId id="444" r:id="rId101"/>
    <p:sldId id="445" r:id="rId102"/>
    <p:sldId id="446" r:id="rId103"/>
    <p:sldId id="447" r:id="rId104"/>
    <p:sldId id="448" r:id="rId105"/>
    <p:sldId id="449" r:id="rId106"/>
    <p:sldId id="450" r:id="rId107"/>
    <p:sldId id="451" r:id="rId108"/>
    <p:sldId id="453" r:id="rId109"/>
    <p:sldId id="454" r:id="rId110"/>
    <p:sldId id="452" r:id="rId111"/>
    <p:sldId id="456" r:id="rId112"/>
    <p:sldId id="457" r:id="rId113"/>
    <p:sldId id="458" r:id="rId114"/>
    <p:sldId id="455" r:id="rId115"/>
    <p:sldId id="459" r:id="rId116"/>
    <p:sldId id="460" r:id="rId117"/>
    <p:sldId id="461" r:id="rId118"/>
    <p:sldId id="462" r:id="rId119"/>
    <p:sldId id="463" r:id="rId120"/>
    <p:sldId id="464" r:id="rId121"/>
    <p:sldId id="465" r:id="rId122"/>
    <p:sldId id="466" r:id="rId123"/>
    <p:sldId id="467" r:id="rId124"/>
    <p:sldId id="468" r:id="rId125"/>
    <p:sldId id="469" r:id="rId126"/>
    <p:sldId id="470" r:id="rId127"/>
    <p:sldId id="471" r:id="rId128"/>
    <p:sldId id="472" r:id="rId129"/>
    <p:sldId id="473" r:id="rId130"/>
    <p:sldId id="474" r:id="rId131"/>
    <p:sldId id="475" r:id="rId132"/>
    <p:sldId id="476" r:id="rId133"/>
    <p:sldId id="477" r:id="rId134"/>
    <p:sldId id="478" r:id="rId135"/>
  </p:sldIdLst>
  <p:sldSz cx="12192000" cy="6858000"/>
  <p:notesSz cx="9144000" cy="6858000"/>
  <p:defaultTextStyle>
    <a:defPPr>
      <a:defRPr lang="en-US"/>
    </a:defPPr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6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89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9"/>
    <a:srgbClr val="1E1E1E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0" autoAdjust="0"/>
  </p:normalViewPr>
  <p:slideViewPr>
    <p:cSldViewPr>
      <p:cViewPr varScale="1">
        <p:scale>
          <a:sx n="102" d="100"/>
          <a:sy n="102" d="100"/>
        </p:scale>
        <p:origin x="9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D38E6-1916-46C1-A9EA-95D0C50E5B8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45A5B-6173-483B-A412-30F5AEBC2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8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A8F5F-36B9-4927-92B6-B4207F598FEB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F76D5-C296-4D13-810F-C7E86B6FF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6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9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20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892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429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44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1551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0375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158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8317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3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545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2799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905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362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466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9290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269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9855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617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3765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9314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9204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0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5920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434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070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423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52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4676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686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393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648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166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9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93173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7945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13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8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60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87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31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76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74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57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69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18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4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9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4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2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88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84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1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42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71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23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3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017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25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6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40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099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265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60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73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28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6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66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7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682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34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451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66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02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98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44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77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89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104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13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401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135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08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43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53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1635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27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296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854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1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13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275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20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660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16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70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749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35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000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8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906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7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13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215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9480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3950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7743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158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636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884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1373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0945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9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796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709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530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48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21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8595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5087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946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201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7724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F76D5-C296-4D13-810F-C7E86B6FF53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5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5B6-51E2-4EC1-BCC6-457D8A111547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DA1CC-1CF2-4116-895E-1A61C87C3A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377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rgeybykov" TargetMode="External"/><Relationship Id="rId7" Type="http://schemas.openxmlformats.org/officeDocument/2006/relationships/hyperlink" Target="https://github.com/OrleansContrib/meetups/issues/1#issuecomment-662908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konecki" TargetMode="External"/><Relationship Id="rId5" Type="http://schemas.openxmlformats.org/officeDocument/2006/relationships/hyperlink" Target="https://github.com/yevhen" TargetMode="External"/><Relationship Id="rId4" Type="http://schemas.openxmlformats.org/officeDocument/2006/relationships/hyperlink" Target="https://github.com/dotnet/orleans/issues/42#issuecomment-7204706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528" y="753619"/>
            <a:ext cx="7772400" cy="4979639"/>
          </a:xfrm>
        </p:spPr>
        <p:txBody>
          <a:bodyPr anchor="ctr"/>
          <a:lstStyle/>
          <a:p>
            <a:r>
              <a:rPr lang="en-US" sz="6600">
                <a:solidFill>
                  <a:schemeClr val="bg1"/>
                </a:solidFill>
                <a:latin typeface="+mj-lt"/>
              </a:rPr>
              <a:t>The uniform interface is </a:t>
            </a:r>
            <a:r>
              <a:rPr lang="en-US" sz="6600">
                <a:solidFill>
                  <a:srgbClr val="00B050"/>
                </a:solidFill>
                <a:latin typeface="+mj-lt"/>
              </a:rPr>
              <a:t>42</a:t>
            </a:r>
            <a:r>
              <a:rPr lang="en-US" sz="6600">
                <a:solidFill>
                  <a:schemeClr val="bg1"/>
                </a:solidFill>
                <a:latin typeface="+mj-lt"/>
              </a:rPr>
              <a:t/>
            </a:r>
            <a:br>
              <a:rPr lang="en-US" sz="6600">
                <a:solidFill>
                  <a:schemeClr val="bg1"/>
                </a:solidFill>
                <a:latin typeface="+mj-lt"/>
              </a:rPr>
            </a:br>
            <a:r>
              <a:rPr lang="en-US" sz="2400">
                <a:solidFill>
                  <a:srgbClr val="7030A0"/>
                </a:solidFill>
                <a:latin typeface="+mj-lt"/>
              </a:rPr>
              <a:t/>
            </a:r>
            <a:br>
              <a:rPr lang="en-US" sz="2400">
                <a:solidFill>
                  <a:srgbClr val="7030A0"/>
                </a:solidFill>
                <a:latin typeface="+mj-lt"/>
              </a:rPr>
            </a:br>
            <a:r>
              <a:rPr lang="en-US" sz="2000">
                <a:solidFill>
                  <a:schemeClr val="bg1">
                    <a:lumMod val="75000"/>
                  </a:schemeClr>
                </a:solidFill>
                <a:latin typeface="+mj-lt"/>
              </a:rPr>
              <a:t>(exclusively for Orleans Virtual Meetup)</a:t>
            </a:r>
          </a:p>
        </p:txBody>
      </p:sp>
    </p:spTree>
    <p:extLst>
      <p:ext uri="{BB962C8B-B14F-4D97-AF65-F5344CB8AC3E}">
        <p14:creationId xmlns:p14="http://schemas.microsoft.com/office/powerpoint/2010/main" val="32043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0184" y="188640"/>
            <a:ext cx="1771639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Check-out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9772" y="1628507"/>
            <a:ext cx="7152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 stock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4332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1664" y="1556792"/>
            <a:ext cx="4943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8021" y="188640"/>
            <a:ext cx="329609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is also a POCO</a:t>
            </a:r>
          </a:p>
        </p:txBody>
      </p:sp>
    </p:spTree>
    <p:extLst>
      <p:ext uri="{BB962C8B-B14F-4D97-AF65-F5344CB8AC3E}">
        <p14:creationId xmlns:p14="http://schemas.microsoft.com/office/powerpoint/2010/main" val="37316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1664" y="1556792"/>
            <a:ext cx="4943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8018" y="188640"/>
            <a:ext cx="329609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is also a POCO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1704" y="2263720"/>
            <a:ext cx="3384376" cy="10212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62903" y="2512742"/>
            <a:ext cx="1712328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run-time </a:t>
            </a:r>
          </a:p>
        </p:txBody>
      </p:sp>
    </p:spTree>
    <p:extLst>
      <p:ext uri="{BB962C8B-B14F-4D97-AF65-F5344CB8AC3E}">
        <p14:creationId xmlns:p14="http://schemas.microsoft.com/office/powerpoint/2010/main" val="37575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1664" y="1556792"/>
            <a:ext cx="4943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8018" y="188640"/>
            <a:ext cx="329609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is also a POCO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1704" y="2263720"/>
            <a:ext cx="3384376" cy="10212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62903" y="2512742"/>
            <a:ext cx="1712328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run-time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1704" y="3361740"/>
            <a:ext cx="3384376" cy="179603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62903" y="3985900"/>
            <a:ext cx="1691489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unit-tests</a:t>
            </a:r>
          </a:p>
        </p:txBody>
      </p:sp>
    </p:spTree>
    <p:extLst>
      <p:ext uri="{BB962C8B-B14F-4D97-AF65-F5344CB8AC3E}">
        <p14:creationId xmlns:p14="http://schemas.microsoft.com/office/powerpoint/2010/main" val="27183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124744"/>
            <a:ext cx="8232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var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 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15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29559" y="188640"/>
            <a:ext cx="6732933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 (with POCO grain)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5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124744"/>
            <a:ext cx="8232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var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 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15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29559" y="188640"/>
            <a:ext cx="6732933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 (with POCO grain)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3500" y="3356992"/>
            <a:ext cx="91010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 Test started: Assembly: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Example.Meetup.exe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Test 'Example.InventoryItemFixture.When_checking_out_more_than_there_is_in_stock' failed: 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Expected: &lt;System.InvalidOperationException&gt;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But was:  &lt;</a:t>
            </a:r>
            <a:r>
              <a:rPr lang="en-US" sz="1200" u="sng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System.NullReferenceException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&gt; (Object reference not set to an instance of an object.)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Example.InventoryItemGrain.Handle(CheckOut msg) in C:\Work\Source\Example.Meetup\Fixture.cs:line 44</a:t>
            </a:r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NUnit.Framework.Assert.Throws(IResolveConstraint expression, TestDelegate code, String message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,…)</a:t>
            </a:r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Fixture.cs(110,0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): at Example.InventoryItemFixture.When_checking_out_more_than_there_is_in_stock()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 passed, 1 failed, 0 skipped, took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0.1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seconds (NUnit 2.6.2).</a:t>
            </a:r>
          </a:p>
        </p:txBody>
      </p:sp>
    </p:spTree>
    <p:extLst>
      <p:ext uri="{BB962C8B-B14F-4D97-AF65-F5344CB8AC3E}">
        <p14:creationId xmlns:p14="http://schemas.microsoft.com/office/powerpoint/2010/main" val="2873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641" y="188640"/>
            <a:ext cx="558678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Inconvinient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636" y="1696740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(msg.Qty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–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msg.Qty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msg.Qty;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641" y="188640"/>
            <a:ext cx="558678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Inconvinient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636" y="1170032"/>
            <a:ext cx="6552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.WriteStateAsync();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(msg.Qty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–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msg.Qty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msg.Qty;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(!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“Item is deactivated"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false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641" y="188640"/>
            <a:ext cx="558678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Inconvinient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636" y="1170032"/>
            <a:ext cx="6552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(msg.Qty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–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msg.Qty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msg.Qty;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(!State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“Item is deactivated"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false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416" y="2780928"/>
            <a:ext cx="8145178" cy="92333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Separation of Concerns</a:t>
            </a:r>
            <a:endParaRPr lang="en-US" sz="5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39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416" y="2780928"/>
            <a:ext cx="8145178" cy="92333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Separation of Concerns</a:t>
            </a:r>
            <a:endParaRPr lang="en-US" sz="5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3872" y="2204864"/>
            <a:ext cx="1888658" cy="83099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+mj-lt"/>
              </a:rPr>
              <a:t>VIOLATION 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+mj-lt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9111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6860" y="188640"/>
            <a:ext cx="147829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The issue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732" y="1412776"/>
            <a:ext cx="4200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Create(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some business logic ...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some business logic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...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some business logic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...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513" y="1268760"/>
            <a:ext cx="5532284" cy="95410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92D050"/>
                </a:solidFill>
                <a:latin typeface="+mj-lt"/>
              </a:rPr>
              <a:t>IGrainState</a:t>
            </a:r>
            <a:r>
              <a:rPr lang="en-US" sz="28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concept </a:t>
            </a:r>
          </a:p>
          <a:p>
            <a:pPr algn="ctr"/>
            <a:r>
              <a:rPr lang="en-US" sz="28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has mixed levels of abstraction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3648" y="3052117"/>
            <a:ext cx="6032421" cy="138499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92D050"/>
                </a:solidFill>
                <a:latin typeface="+mj-lt"/>
              </a:rPr>
              <a:t>It is both: </a:t>
            </a:r>
            <a:endParaRPr lang="en-US" sz="280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Bag of custom state 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And also a Unit of Work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56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0354" y="188640"/>
            <a:ext cx="291137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Splitting concerns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636" y="1170032"/>
            <a:ext cx="79568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 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name;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(msg.Qty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.qty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–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msg.Qty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msg.Qty;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(!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.active)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“Item is deactivated"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.active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false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636" y="1170032"/>
            <a:ext cx="79568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 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name;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)args);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State.Name   =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.name;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State.Qty    =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.qty;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State.Active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.active;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354" y="188640"/>
            <a:ext cx="291137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Splitting concerns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1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9636" y="1170032"/>
            <a:ext cx="79568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 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InventoryItemRepository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repo;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name;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repo.StoreAsync(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8854" y="188640"/>
            <a:ext cx="409439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Custom storage repository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6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374" y="188640"/>
            <a:ext cx="1191353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Recap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80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374" y="188640"/>
            <a:ext cx="1191353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Recap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052" y="1772816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374" y="188640"/>
            <a:ext cx="1191353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Recap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424" y="3618890"/>
            <a:ext cx="2831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0052" y="1772816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374" y="188640"/>
            <a:ext cx="1191353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Recap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424" y="3618890"/>
            <a:ext cx="2831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0052" y="1772816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50" y="1772816"/>
            <a:ext cx="58325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 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 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)msg);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pPr lvl="0"/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75978" y="2780928"/>
            <a:ext cx="5840061" cy="92333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Message Passing</a:t>
            </a:r>
            <a:endParaRPr lang="en-US" sz="5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8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8569" y="1988840"/>
            <a:ext cx="7224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+mj-lt"/>
              </a:rPr>
              <a:t>In computer science, </a:t>
            </a:r>
            <a:r>
              <a:rPr lang="en-US" sz="2000" i="1">
                <a:solidFill>
                  <a:schemeClr val="bg1"/>
                </a:solidFill>
                <a:latin typeface="+mj-lt"/>
              </a:rPr>
              <a:t>message passing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 sends a </a:t>
            </a:r>
            <a:r>
              <a:rPr lang="en-US" sz="2000" u="sng">
                <a:solidFill>
                  <a:schemeClr val="bg1"/>
                </a:solidFill>
                <a:latin typeface="+mj-lt"/>
              </a:rPr>
              <a:t>message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 to a process (which may be an </a:t>
            </a:r>
            <a:r>
              <a:rPr lang="en-US" sz="2000" u="sng">
                <a:solidFill>
                  <a:schemeClr val="bg1"/>
                </a:solidFill>
                <a:latin typeface="+mj-lt"/>
              </a:rPr>
              <a:t>actor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 or object) and relies on the process and the supporting infrastructure to </a:t>
            </a:r>
            <a:r>
              <a:rPr lang="en-US" sz="2000" u="sng">
                <a:solidFill>
                  <a:schemeClr val="bg1"/>
                </a:solidFill>
                <a:latin typeface="+mj-lt"/>
              </a:rPr>
              <a:t>select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 and </a:t>
            </a:r>
            <a:r>
              <a:rPr lang="en-US" sz="2000" u="sng">
                <a:solidFill>
                  <a:schemeClr val="bg1"/>
                </a:solidFill>
                <a:latin typeface="+mj-lt"/>
              </a:rPr>
              <a:t>invoke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 the actual code to run. Message passing differs from conventional programming where a process, subroutine, or function is directly invoked by name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6472" y="908720"/>
            <a:ext cx="2157963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From Wikipedia:</a:t>
            </a:r>
          </a:p>
        </p:txBody>
      </p:sp>
    </p:spTree>
    <p:extLst>
      <p:ext uri="{BB962C8B-B14F-4D97-AF65-F5344CB8AC3E}">
        <p14:creationId xmlns:p14="http://schemas.microsoft.com/office/powerpoint/2010/main" val="4513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6860" y="188640"/>
            <a:ext cx="147829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The issue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732" y="1412776"/>
            <a:ext cx="4200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Create(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some business logic ...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some business logic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...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 b="1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some business logic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...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 b="1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3339" y="188640"/>
            <a:ext cx="272542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Message passing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424" y="3618890"/>
            <a:ext cx="2831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0052" y="1772816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50" y="1772816"/>
            <a:ext cx="58325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 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 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)msg);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pPr lvl="0"/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361" y="4234443"/>
            <a:ext cx="1895071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messages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6712" y="3946014"/>
            <a:ext cx="710622" cy="36314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8304" y="4757663"/>
            <a:ext cx="535057" cy="32712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68979" y="2708920"/>
            <a:ext cx="2630848" cy="7386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select&amp;invoke</a:t>
            </a:r>
          </a:p>
          <a:p>
            <a:pPr algn="ctr"/>
            <a:r>
              <a:rPr lang="en-US" sz="1400" smtClean="0">
                <a:solidFill>
                  <a:schemeClr val="accent3"/>
                </a:solidFill>
                <a:latin typeface="+mj-lt"/>
              </a:rPr>
              <a:t>(dispatcher)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88088" y="3140968"/>
            <a:ext cx="237626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1582" y="188640"/>
            <a:ext cx="246894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Functional style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9701" y="1772816"/>
            <a:ext cx="58325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 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 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)msg);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pPr lvl="0"/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pPr lvl="0"/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6120" y="2492896"/>
            <a:ext cx="3355406" cy="67710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accent3"/>
                </a:solidFill>
                <a:latin typeface="+mj-lt"/>
              </a:rPr>
              <a:t>a.k.a.</a:t>
            </a:r>
          </a:p>
          <a:p>
            <a:pPr algn="ctr"/>
            <a:r>
              <a:rPr lang="en-US" sz="2400" smtClean="0">
                <a:solidFill>
                  <a:schemeClr val="accent3"/>
                </a:solidFill>
                <a:latin typeface="+mj-lt"/>
              </a:rPr>
              <a:t>Higher-order function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1704" y="2492896"/>
            <a:ext cx="3384376" cy="10212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9176" y="2996952"/>
            <a:ext cx="4568879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/>
                </a:solidFill>
                <a:latin typeface="+mj-lt"/>
              </a:rPr>
              <a:t>Higher-order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0666" y="1628800"/>
            <a:ext cx="2125903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/>
                </a:solidFill>
                <a:latin typeface="+mj-lt"/>
              </a:rPr>
              <a:t>Messages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4011" y="2306758"/>
            <a:ext cx="433132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92D050"/>
                </a:solidFill>
                <a:latin typeface="+mj-lt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4011" y="3636313"/>
            <a:ext cx="433132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92D050"/>
                </a:solidFill>
                <a:latin typeface="+mj-lt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3686" y="4293096"/>
            <a:ext cx="970138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accent3"/>
                </a:solidFill>
                <a:latin typeface="+mj-lt"/>
              </a:rPr>
              <a:t>l</a:t>
            </a:r>
            <a:r>
              <a:rPr lang="en-US" sz="3200" smtClean="0">
                <a:solidFill>
                  <a:schemeClr val="accent3"/>
                </a:solidFill>
                <a:latin typeface="+mj-lt"/>
              </a:rPr>
              <a:t> &lt; 3</a:t>
            </a:r>
          </a:p>
        </p:txBody>
      </p:sp>
    </p:spTree>
    <p:extLst>
      <p:ext uri="{BB962C8B-B14F-4D97-AF65-F5344CB8AC3E}">
        <p14:creationId xmlns:p14="http://schemas.microsoft.com/office/powerpoint/2010/main" val="3250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9176" y="2996952"/>
            <a:ext cx="4568879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/>
                </a:solidFill>
                <a:latin typeface="+mj-lt"/>
              </a:rPr>
              <a:t>Higher-order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0666" y="1628800"/>
            <a:ext cx="2125903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/>
                </a:solidFill>
                <a:latin typeface="+mj-lt"/>
              </a:rPr>
              <a:t>Messages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4011" y="2306758"/>
            <a:ext cx="433132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92D050"/>
                </a:solidFill>
                <a:latin typeface="+mj-lt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4011" y="3636313"/>
            <a:ext cx="433132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92D050"/>
                </a:solidFill>
                <a:latin typeface="+mj-lt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3686" y="4293096"/>
            <a:ext cx="970138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accent3"/>
                </a:solidFill>
                <a:latin typeface="+mj-lt"/>
              </a:rPr>
              <a:t>l</a:t>
            </a:r>
            <a:r>
              <a:rPr lang="en-US" sz="3200" smtClean="0">
                <a:solidFill>
                  <a:schemeClr val="accent3"/>
                </a:solidFill>
                <a:latin typeface="+mj-lt"/>
              </a:rPr>
              <a:t> &lt; 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628749" y="4869160"/>
            <a:ext cx="8898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49176" y="2996952"/>
            <a:ext cx="4568879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/>
                </a:solidFill>
                <a:latin typeface="+mj-lt"/>
              </a:rPr>
              <a:t>Higher-order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0666" y="1628800"/>
            <a:ext cx="2125903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/>
                </a:solidFill>
                <a:latin typeface="+mj-lt"/>
              </a:rPr>
              <a:t>Messages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4011" y="2306758"/>
            <a:ext cx="433132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92D050"/>
                </a:solidFill>
                <a:latin typeface="+mj-lt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4011" y="3636313"/>
            <a:ext cx="433132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92D050"/>
                </a:solidFill>
                <a:latin typeface="+mj-lt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8796" y="4293096"/>
            <a:ext cx="639919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/>
                </a:solidFill>
                <a:latin typeface="+mj-lt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3481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03579" y="3044280"/>
            <a:ext cx="2860078" cy="76944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chemeClr val="accent3"/>
                </a:solidFill>
                <a:latin typeface="+mj-lt"/>
              </a:rPr>
              <a:t>Messages</a:t>
            </a:r>
          </a:p>
        </p:txBody>
      </p:sp>
    </p:spTree>
    <p:extLst>
      <p:ext uri="{BB962C8B-B14F-4D97-AF65-F5344CB8AC3E}">
        <p14:creationId xmlns:p14="http://schemas.microsoft.com/office/powerpoint/2010/main" val="20463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34069" y="2890391"/>
            <a:ext cx="8723863" cy="10772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FFC000"/>
                </a:solidFill>
                <a:latin typeface="+mj-lt"/>
              </a:rPr>
              <a:t>1. The set of messages that a server (grain) </a:t>
            </a:r>
          </a:p>
          <a:p>
            <a:pPr algn="ctr"/>
            <a:r>
              <a:rPr lang="en-US" sz="3200" smtClean="0">
                <a:solidFill>
                  <a:srgbClr val="FFC000"/>
                </a:solidFill>
                <a:latin typeface="+mj-lt"/>
              </a:rPr>
              <a:t>can process defines its public interface</a:t>
            </a:r>
          </a:p>
        </p:txBody>
      </p:sp>
    </p:spTree>
    <p:extLst>
      <p:ext uri="{BB962C8B-B14F-4D97-AF65-F5344CB8AC3E}">
        <p14:creationId xmlns:p14="http://schemas.microsoft.com/office/powerpoint/2010/main" val="39894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3792" y="3150517"/>
            <a:ext cx="2831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41770" y="1484784"/>
            <a:ext cx="3708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 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0521" y="188640"/>
            <a:ext cx="275107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Uniform interface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1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47628" y="2890391"/>
            <a:ext cx="4496744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C000"/>
                </a:solidFill>
                <a:latin typeface="+mj-lt"/>
              </a:rPr>
              <a:t>2</a:t>
            </a:r>
            <a:r>
              <a:rPr lang="en-US" sz="3200" smtClean="0">
                <a:solidFill>
                  <a:srgbClr val="FFC000"/>
                </a:solidFill>
                <a:latin typeface="+mj-lt"/>
              </a:rPr>
              <a:t>. Message is schema</a:t>
            </a:r>
          </a:p>
        </p:txBody>
      </p:sp>
    </p:spTree>
    <p:extLst>
      <p:ext uri="{BB962C8B-B14F-4D97-AF65-F5344CB8AC3E}">
        <p14:creationId xmlns:p14="http://schemas.microsoft.com/office/powerpoint/2010/main" val="16937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1504" y="2183953"/>
            <a:ext cx="2327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namespace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Example</a:t>
            </a:r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struct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CheckOut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{</a:t>
            </a:r>
          </a:p>
          <a:p>
            <a:r>
              <a:rPr lang="en-US">
                <a:solidFill>
                  <a:schemeClr val="bg1"/>
                </a:solidFill>
              </a:rPr>
              <a:t>    </a:t>
            </a:r>
            <a:r>
              <a:rPr lang="en-US">
                <a:solidFill>
                  <a:srgbClr val="0070C0"/>
                </a:solidFill>
              </a:rPr>
              <a:t>0: </a:t>
            </a:r>
            <a:r>
              <a:rPr lang="en-US" smtClean="0">
                <a:solidFill>
                  <a:schemeClr val="bg1"/>
                </a:solidFill>
              </a:rPr>
              <a:t>int Qty;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    </a:t>
            </a:r>
            <a:r>
              <a:rPr lang="en-US">
                <a:solidFill>
                  <a:srgbClr val="0070C0"/>
                </a:solidFill>
              </a:rPr>
              <a:t>1: </a:t>
            </a:r>
            <a:r>
              <a:rPr lang="en-US" smtClean="0">
                <a:solidFill>
                  <a:schemeClr val="bg1"/>
                </a:solidFill>
              </a:rPr>
              <a:t>…;</a:t>
            </a:r>
            <a:endParaRPr lang="en-US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}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struct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Deactivate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{</a:t>
            </a:r>
          </a:p>
          <a:p>
            <a:r>
              <a:rPr lang="en-US">
                <a:solidFill>
                  <a:schemeClr val="bg1"/>
                </a:solidFill>
              </a:rPr>
              <a:t>    </a:t>
            </a:r>
            <a:r>
              <a:rPr lang="en-US">
                <a:solidFill>
                  <a:srgbClr val="0070C0"/>
                </a:solidFill>
              </a:rPr>
              <a:t>0: </a:t>
            </a:r>
            <a:r>
              <a:rPr lang="en-US">
                <a:solidFill>
                  <a:schemeClr val="bg1"/>
                </a:solidFill>
              </a:rPr>
              <a:t>int Qty;</a:t>
            </a:r>
          </a:p>
          <a:p>
            <a:r>
              <a:rPr lang="en-US">
                <a:solidFill>
                  <a:schemeClr val="bg1"/>
                </a:solidFill>
              </a:rPr>
              <a:t>    </a:t>
            </a:r>
            <a:r>
              <a:rPr lang="en-US">
                <a:solidFill>
                  <a:srgbClr val="0070C0"/>
                </a:solidFill>
              </a:rPr>
              <a:t>1: </a:t>
            </a:r>
            <a:r>
              <a:rPr lang="en-US">
                <a:solidFill>
                  <a:schemeClr val="bg1"/>
                </a:solidFill>
              </a:rPr>
              <a:t>…;</a:t>
            </a:r>
          </a:p>
          <a:p>
            <a:r>
              <a:rPr lang="en-US" smtClean="0">
                <a:solidFill>
                  <a:schemeClr val="bg1"/>
                </a:solidFill>
              </a:rPr>
              <a:t>}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4152" y="2276872"/>
            <a:ext cx="2831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99042" y="188640"/>
            <a:ext cx="519405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It all boils down just to serialization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305" y="1412776"/>
            <a:ext cx="2778325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Microsoft Bond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2697" y="1412776"/>
            <a:ext cx="2581156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Microsoft .NET</a:t>
            </a:r>
          </a:p>
        </p:txBody>
      </p:sp>
    </p:spTree>
    <p:extLst>
      <p:ext uri="{BB962C8B-B14F-4D97-AF65-F5344CB8AC3E}">
        <p14:creationId xmlns:p14="http://schemas.microsoft.com/office/powerpoint/2010/main" val="35745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6860" y="188640"/>
            <a:ext cx="147829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The issue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732" y="1412776"/>
            <a:ext cx="4200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Create(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some business logic ...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some business logic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...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 b="1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some business logic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...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 b="1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35150" y="2844225"/>
            <a:ext cx="2951450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FFC000"/>
                </a:solidFill>
                <a:latin typeface="+mj-lt"/>
              </a:rPr>
              <a:t>Duplication !!!</a:t>
            </a: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>
          <a:xfrm>
            <a:off x="4540330" y="2341674"/>
            <a:ext cx="2294820" cy="79493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40330" y="3146907"/>
            <a:ext cx="2284134" cy="42610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40330" y="3140968"/>
            <a:ext cx="2294820" cy="165618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6151" y="188640"/>
            <a:ext cx="5219699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Custom protocol is breathe (HTTP)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5613" y="1628800"/>
            <a:ext cx="6332183" cy="249299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3"/>
                </a:solidFill>
                <a:latin typeface="+mj-lt"/>
              </a:rPr>
              <a:t>POST </a:t>
            </a:r>
            <a:r>
              <a:rPr lang="en-US" sz="24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http://host/api/item/123/checkout</a:t>
            </a:r>
          </a:p>
          <a:p>
            <a:r>
              <a:rPr lang="en-US" sz="2800" smtClean="0">
                <a:solidFill>
                  <a:srgbClr val="E68422"/>
                </a:solidFill>
                <a:latin typeface="Century Gothic"/>
              </a:rPr>
              <a:t>CONTENT-TYPE: </a:t>
            </a:r>
            <a:r>
              <a:rPr lang="en-US" sz="2400" smtClean="0">
                <a:solidFill>
                  <a:srgbClr val="E68422">
                    <a:lumMod val="60000"/>
                    <a:lumOff val="40000"/>
                  </a:srgbClr>
                </a:solidFill>
                <a:latin typeface="Century Gothic"/>
              </a:rPr>
              <a:t>application/json</a:t>
            </a:r>
            <a:endParaRPr lang="en-US" sz="2800" smtClean="0">
              <a:solidFill>
                <a:srgbClr val="E68422"/>
              </a:solidFill>
              <a:latin typeface="Century Gothic"/>
            </a:endParaRPr>
          </a:p>
          <a:p>
            <a:r>
              <a:rPr lang="en-US" sz="2800" smtClean="0">
                <a:solidFill>
                  <a:srgbClr val="E68422"/>
                </a:solidFill>
                <a:latin typeface="Century Gothic"/>
              </a:rPr>
              <a:t>BODY:</a:t>
            </a:r>
          </a:p>
          <a:p>
            <a:r>
              <a:rPr lang="en-US" sz="24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{</a:t>
            </a:r>
          </a:p>
          <a:p>
            <a:r>
              <a:rPr lang="en-US" sz="240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en-US" sz="24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 qty: 15</a:t>
            </a:r>
          </a:p>
          <a:p>
            <a:r>
              <a:rPr lang="en-US" sz="24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}</a:t>
            </a:r>
            <a:endParaRPr lang="en-US" sz="2400" smtClean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05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35613" y="1628800"/>
            <a:ext cx="6332183" cy="249299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3"/>
                </a:solidFill>
                <a:latin typeface="+mj-lt"/>
              </a:rPr>
              <a:t>POST </a:t>
            </a:r>
            <a:r>
              <a:rPr lang="en-US" sz="24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http://host/api/item/123/checkout</a:t>
            </a:r>
          </a:p>
          <a:p>
            <a:r>
              <a:rPr lang="en-US" sz="2800" smtClean="0">
                <a:solidFill>
                  <a:srgbClr val="E68422"/>
                </a:solidFill>
                <a:latin typeface="Century Gothic"/>
              </a:rPr>
              <a:t>CONTENT-TYPE: </a:t>
            </a:r>
            <a:r>
              <a:rPr lang="en-US" sz="2400" smtClean="0">
                <a:solidFill>
                  <a:srgbClr val="E68422">
                    <a:lumMod val="60000"/>
                    <a:lumOff val="40000"/>
                  </a:srgbClr>
                </a:solidFill>
                <a:latin typeface="Century Gothic"/>
              </a:rPr>
              <a:t>application/json</a:t>
            </a:r>
            <a:endParaRPr lang="en-US" sz="2800" smtClean="0">
              <a:solidFill>
                <a:srgbClr val="E68422"/>
              </a:solidFill>
              <a:latin typeface="Century Gothic"/>
            </a:endParaRPr>
          </a:p>
          <a:p>
            <a:r>
              <a:rPr lang="en-US" sz="2800" smtClean="0">
                <a:solidFill>
                  <a:srgbClr val="E68422"/>
                </a:solidFill>
                <a:latin typeface="Century Gothic"/>
              </a:rPr>
              <a:t>BODY:</a:t>
            </a:r>
          </a:p>
          <a:p>
            <a:r>
              <a:rPr lang="en-US" sz="24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{</a:t>
            </a:r>
          </a:p>
          <a:p>
            <a:r>
              <a:rPr lang="en-US" sz="240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</a:t>
            </a:r>
            <a:r>
              <a:rPr lang="en-US" sz="24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  qty: 15</a:t>
            </a:r>
          </a:p>
          <a:p>
            <a:r>
              <a:rPr lang="en-US" sz="24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entury Gothic"/>
              </a:rPr>
              <a:t>}</a:t>
            </a:r>
            <a:endParaRPr lang="en-US" sz="2400" smtClean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0056" y="1228690"/>
            <a:ext cx="750526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6160" y="1228690"/>
            <a:ext cx="412292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00256" y="1228690"/>
            <a:ext cx="527710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op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00056" y="1700808"/>
            <a:ext cx="84887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51379" y="1700808"/>
            <a:ext cx="4888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27443" y="1700808"/>
            <a:ext cx="13529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86151" y="188640"/>
            <a:ext cx="5219699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Custom protocol is breathe (HTTP)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3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6042" y="3044280"/>
            <a:ext cx="6215163" cy="76944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chemeClr val="accent3"/>
                </a:solidFill>
                <a:latin typeface="+mj-lt"/>
              </a:rPr>
              <a:t>Higher-order functions</a:t>
            </a:r>
          </a:p>
        </p:txBody>
      </p:sp>
    </p:spTree>
    <p:extLst>
      <p:ext uri="{BB962C8B-B14F-4D97-AF65-F5344CB8AC3E}">
        <p14:creationId xmlns:p14="http://schemas.microsoft.com/office/powerpoint/2010/main" val="33416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9211" y="188640"/>
            <a:ext cx="2013693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AOP for free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79701" y="1772816"/>
            <a:ext cx="58325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 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 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	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)msg);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5460" y="2708920"/>
            <a:ext cx="105990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3"/>
                </a:solidFill>
                <a:latin typeface="+mj-lt"/>
              </a:rPr>
              <a:t>&lt;</a:t>
            </a:r>
            <a:r>
              <a:rPr lang="en-US" sz="2400" smtClean="0">
                <a:solidFill>
                  <a:schemeClr val="accent3"/>
                </a:solidFill>
                <a:latin typeface="+mj-lt"/>
              </a:rPr>
              <a:t>pre&gt;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682" y="3501008"/>
            <a:ext cx="11929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3"/>
                </a:solidFill>
                <a:latin typeface="+mj-lt"/>
              </a:rPr>
              <a:t>&lt;post&gt;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7648" y="5003596"/>
            <a:ext cx="7119257" cy="76944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chemeClr val="accent2"/>
                </a:solidFill>
                <a:latin typeface="+mj-lt"/>
              </a:rPr>
              <a:t>The most important hook!</a:t>
            </a:r>
          </a:p>
        </p:txBody>
      </p:sp>
    </p:spTree>
    <p:extLst>
      <p:ext uri="{BB962C8B-B14F-4D97-AF65-F5344CB8AC3E}">
        <p14:creationId xmlns:p14="http://schemas.microsoft.com/office/powerpoint/2010/main" val="15587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30228" y="2636912"/>
            <a:ext cx="806631" cy="67710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chemeClr val="accent3"/>
                </a:solidFill>
                <a:latin typeface="+mj-lt"/>
              </a:rPr>
              <a:t>the</a:t>
            </a:r>
          </a:p>
          <a:p>
            <a:pPr algn="ctr"/>
            <a:r>
              <a:rPr lang="en-US" sz="2400" smtClean="0">
                <a:solidFill>
                  <a:schemeClr val="accent3"/>
                </a:solidFill>
                <a:latin typeface="+mj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0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6860" y="188640"/>
            <a:ext cx="147829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The issue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6732" y="1412776"/>
            <a:ext cx="4200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Create(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some business logic ...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some business logic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...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 b="1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// </a:t>
            </a:r>
            <a:r>
              <a:rPr lang="en-US" sz="1200" i="1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some business logic </a:t>
            </a:r>
            <a:r>
              <a:rPr lang="en-US" sz="1200" i="1" smtClean="0">
                <a:solidFill>
                  <a:srgbClr val="57A64A"/>
                </a:solidFill>
                <a:highlight>
                  <a:srgbClr val="1E1E1E"/>
                </a:highlight>
                <a:latin typeface="Arial" panose="020B0604020202020204" pitchFamily="34" charset="0"/>
              </a:rPr>
              <a:t>...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</a:t>
            </a:r>
            <a:r>
              <a:rPr lang="en-US" sz="1200" b="1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35150" y="2844225"/>
            <a:ext cx="2951450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FFC000"/>
                </a:solidFill>
                <a:latin typeface="+mj-lt"/>
              </a:rPr>
              <a:t>Duplication !!!</a:t>
            </a: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>
          <a:xfrm>
            <a:off x="4540330" y="2341674"/>
            <a:ext cx="2294820" cy="79493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40330" y="3146907"/>
            <a:ext cx="2284134" cy="42610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40330" y="3140968"/>
            <a:ext cx="2294820" cy="165618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1606" y="5669234"/>
            <a:ext cx="4528804" cy="76944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rgbClr val="E9E9E9"/>
                </a:solidFill>
                <a:latin typeface="+mj-lt"/>
              </a:rPr>
              <a:t>Violation of DRY</a:t>
            </a:r>
            <a:endParaRPr lang="en-US" sz="4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0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4758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1780" y="1268760"/>
            <a:ext cx="7008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4758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1780" y="1268760"/>
            <a:ext cx="7008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51584" y="2278219"/>
            <a:ext cx="6984776" cy="79208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1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4758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1780" y="1268760"/>
            <a:ext cx="7008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51584" y="2278219"/>
            <a:ext cx="6984776" cy="79208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7608" y="4149080"/>
            <a:ext cx="7152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4758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5334" y="1916832"/>
            <a:ext cx="89413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 Test started: Assembly: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Example.Meetup.exe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Test 'Example.InventoryItemFixture.When_checking_out_more_than_there_is_in_stock' failed: 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Expected: &lt;System.InvalidOperationException&gt;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But was:  &lt;System.NullReferenceException&gt; (Object reference not set to an instance of an object.)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Example.InventoryItemGrain.CheckOut(Int32 qty)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in C:\Work\Source\Example.Meetup\Fixture.cs:line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62</a:t>
            </a: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NUnit.Framework.Assert.Throws(IResolveConstraint expression, TestDelegate code, String message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,…)</a:t>
            </a:r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Fixture.cs(110,0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): at Example.InventoryItemFixture.When_checking_out_more_than_there_is_in_stock()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 passed, 1 failed, 0 skipped, took 0.51 seconds (NUnit 2.6.2).</a:t>
            </a:r>
          </a:p>
        </p:txBody>
      </p:sp>
    </p:spTree>
    <p:extLst>
      <p:ext uri="{BB962C8B-B14F-4D97-AF65-F5344CB8AC3E}">
        <p14:creationId xmlns:p14="http://schemas.microsoft.com/office/powerpoint/2010/main" val="37287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4758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5334" y="1916832"/>
            <a:ext cx="89413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 Test started: Assembly: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Example.Meetup.exe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Test 'Example.InventoryItemFixture.When_checking_out_more_than_there_is_in_stock' failed: 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Expected: &lt;System.InvalidOperationException&gt;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But was:  &lt;</a:t>
            </a:r>
            <a:r>
              <a:rPr lang="en-US" sz="1200" u="sng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System.NullReferenceException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&gt; (Object reference not set to an instance of an object.)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Example.InventoryItemGrain.CheckOut(Int32 qty)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in C:\Work\Source\Example.Meetup\Fixture.cs:line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62</a:t>
            </a: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NUnit.Framework.Assert.Throws(IResolveConstraint expression, TestDelegate code, String message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,…)</a:t>
            </a:r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Fixture.cs(110,0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): at Example.InventoryItemFixture.When_checking_out_more_than_there_is_in_stock()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 passed, 1 failed, 0 skipped, took 0.51 seconds (NUnit 2.6.2).</a:t>
            </a:r>
          </a:p>
        </p:txBody>
      </p:sp>
    </p:spTree>
    <p:extLst>
      <p:ext uri="{BB962C8B-B14F-4D97-AF65-F5344CB8AC3E}">
        <p14:creationId xmlns:p14="http://schemas.microsoft.com/office/powerpoint/2010/main" val="41844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608168" y="476673"/>
            <a:ext cx="4536504" cy="1107990"/>
          </a:xfrm>
          <a:prstGeom prst="rect">
            <a:avLst/>
          </a:prstGeom>
          <a:noFill/>
        </p:spPr>
        <p:txBody>
          <a:bodyPr wrap="square" lIns="91437" tIns="45717" rIns="91437" bIns="45717" rtlCol="0">
            <a:spAutoFit/>
          </a:bodyPr>
          <a:lstStyle/>
          <a:p>
            <a:r>
              <a:rPr lang="en-US" sz="6600">
                <a:latin typeface="+mj-lt"/>
              </a:rPr>
              <a:t>About me</a:t>
            </a:r>
            <a:endParaRPr lang="ru-RU" sz="6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3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4758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1780" y="1268760"/>
            <a:ext cx="7008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4758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1780" y="1268760"/>
            <a:ext cx="7008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582" y="1340768"/>
            <a:ext cx="75248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highlight>
                  <a:srgbClr val="1E1E1E"/>
                </a:highlight>
                <a:latin typeface="+mj-lt"/>
              </a:rPr>
              <a:t>1. Define an interface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nventoryItemGrainState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IGrainState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 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Quantity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 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158" y="188640"/>
            <a:ext cx="501772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Orleans’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66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582" y="1340768"/>
            <a:ext cx="75248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highlight>
                  <a:srgbClr val="1E1E1E"/>
                </a:highlight>
                <a:latin typeface="+mj-lt"/>
              </a:rPr>
              <a:t>1. Define an interface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nventoryItemGrainState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IGrainState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 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Quantity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 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600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2. Inherit from Grain&lt;TGrainState&gt;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StorageProvider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(ProviderName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"SqlStore"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nventoryItemGrainState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158" y="188640"/>
            <a:ext cx="501772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Orleans’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84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582" y="1340768"/>
            <a:ext cx="75248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highlight>
                  <a:srgbClr val="1E1E1E"/>
                </a:highlight>
                <a:latin typeface="+mj-lt"/>
              </a:rPr>
              <a:t>1. Define an interface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IGrainState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 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Quantity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 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600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2. Inherit from Grain&lt;TGrainState&gt;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StorageProvider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(ProviderName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"SqlStore"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3. Proxy implementation of TGrainState will be generated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7158" y="188640"/>
            <a:ext cx="501772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Orleans’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582" y="1340768"/>
            <a:ext cx="75248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highlight>
                  <a:srgbClr val="1E1E1E"/>
                </a:highlight>
                <a:latin typeface="+mj-lt"/>
              </a:rPr>
              <a:t>1. Define an interface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IGrainState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 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Quantity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 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600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2. Inherit from Grain&lt;TGrainState&gt;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StorageProvider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(ProviderName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"SqlStore"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3. Proxy implementation of TGrainState will be generated</a:t>
            </a:r>
          </a:p>
          <a:p>
            <a:endParaRPr lang="en-US" sz="160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endParaRPr lang="en-US" sz="1600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4</a:t>
            </a:r>
            <a:r>
              <a:rPr lang="en-US" sz="160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. At </a:t>
            </a:r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run time</a:t>
            </a:r>
            <a:r>
              <a:rPr lang="en-US" sz="160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, the framework will create an instance of TGrainState </a:t>
            </a:r>
          </a:p>
          <a:p>
            <a:r>
              <a:rPr lang="en-US" sz="160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    and set </a:t>
            </a:r>
            <a:r>
              <a:rPr lang="en-US" sz="1600" b="1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State</a:t>
            </a:r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 </a:t>
            </a:r>
            <a:r>
              <a:rPr lang="en-US" sz="160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property</a:t>
            </a:r>
          </a:p>
          <a:p>
            <a:endParaRPr lang="en-US" sz="1600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158" y="188640"/>
            <a:ext cx="501772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Orleans’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2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582" y="1340768"/>
            <a:ext cx="75248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  <a:highlight>
                  <a:srgbClr val="1E1E1E"/>
                </a:highlight>
                <a:latin typeface="+mj-lt"/>
              </a:rPr>
              <a:t>1. Define an interface</a:t>
            </a:r>
          </a:p>
          <a:p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IGrainState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 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Quantity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  {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600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2. Inherit from Grain&lt;TGrainState&gt;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StorageProvider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(ProviderName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SqlStore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3. Proxy implementation of TGrainState will be generated</a:t>
            </a:r>
          </a:p>
          <a:p>
            <a:endParaRPr lang="en-US" sz="160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endParaRPr lang="en-US" sz="1600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  <a:p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4</a:t>
            </a:r>
            <a:r>
              <a:rPr lang="en-US" sz="160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. </a:t>
            </a:r>
            <a:r>
              <a:rPr lang="en-US" sz="1600" u="sng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At </a:t>
            </a:r>
            <a:r>
              <a:rPr lang="en-US" sz="1600" u="sng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run time</a:t>
            </a:r>
            <a:r>
              <a:rPr lang="en-US" sz="160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, the framework will create an instance of TGrainState </a:t>
            </a:r>
          </a:p>
          <a:p>
            <a:r>
              <a:rPr lang="en-US" sz="160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    and set </a:t>
            </a:r>
            <a:r>
              <a:rPr lang="en-US" sz="1600" b="1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State</a:t>
            </a:r>
            <a:r>
              <a:rPr lang="en-US" sz="1600" smtClean="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 </a:t>
            </a:r>
            <a:r>
              <a:rPr lang="en-US" sz="1600">
                <a:solidFill>
                  <a:srgbClr val="DCDCDC"/>
                </a:solidFill>
                <a:highlight>
                  <a:srgbClr val="1E1E1E"/>
                </a:highlight>
                <a:latin typeface="+mj-lt"/>
              </a:rPr>
              <a:t>property</a:t>
            </a:r>
          </a:p>
          <a:p>
            <a:endParaRPr lang="en-US" sz="1600" smtClean="0">
              <a:solidFill>
                <a:srgbClr val="DCDCDC"/>
              </a:solidFill>
              <a:highlight>
                <a:srgbClr val="1E1E1E"/>
              </a:highligh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158" y="188640"/>
            <a:ext cx="501772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Orleans’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52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708" y="1628800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1E1E1E"/>
                </a:highlight>
                <a:latin typeface="+mj-lt"/>
              </a:rPr>
              <a:t>Q: But we can just set State property to a</a:t>
            </a:r>
          </a:p>
          <a:p>
            <a:r>
              <a: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1E1E1E"/>
                </a:highlight>
                <a:latin typeface="+mj-lt"/>
              </a:rPr>
              <a:t>     stub within a test harness, right?</a:t>
            </a:r>
            <a:endParaRPr lang="en-US" sz="200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1E1E1E"/>
              </a:highlight>
              <a:latin typeface="+mj-lt"/>
            </a:endParaRPr>
          </a:p>
          <a:p>
            <a:endParaRPr lang="en-US" sz="2000" smtClean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1E1E1E"/>
              </a:highligh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158" y="188640"/>
            <a:ext cx="501772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Orleans’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8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708" y="1628800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1E1E1E"/>
                </a:highlight>
                <a:latin typeface="+mj-lt"/>
              </a:rPr>
              <a:t>Q: But we can just set State property to a</a:t>
            </a:r>
          </a:p>
          <a:p>
            <a:r>
              <a:rPr lang="en-US" sz="2000" smtClean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1E1E1E"/>
                </a:highlight>
                <a:latin typeface="+mj-lt"/>
              </a:rPr>
              <a:t>     stub within a test harness, right?</a:t>
            </a:r>
            <a:endParaRPr lang="en-US" sz="200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1E1E1E"/>
              </a:highlight>
              <a:latin typeface="+mj-lt"/>
            </a:endParaRPr>
          </a:p>
          <a:p>
            <a:endParaRPr lang="en-US" sz="2000" smtClean="0">
              <a:solidFill>
                <a:schemeClr val="accent5">
                  <a:lumMod val="60000"/>
                  <a:lumOff val="40000"/>
                </a:schemeClr>
              </a:solidFill>
              <a:highlight>
                <a:srgbClr val="1E1E1E"/>
              </a:highligh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7158" y="188640"/>
            <a:ext cx="501772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Orleans’ declarative persistence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1528" y="2708920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1E1E1E"/>
                </a:highlight>
                <a:latin typeface="+mj-lt"/>
              </a:rPr>
              <a:t>A: Nope, you can’t. It’s protected and</a:t>
            </a:r>
          </a:p>
          <a:p>
            <a:r>
              <a:rPr lang="en-US" sz="200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1E1E1E"/>
                </a:highlight>
                <a:latin typeface="+mj-lt"/>
              </a:rPr>
              <a:t> </a:t>
            </a:r>
            <a:r>
              <a:rPr lang="en-US" sz="2000" smtClean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1E1E1E"/>
                </a:highlight>
                <a:latin typeface="+mj-lt"/>
              </a:rPr>
              <a:t>    read-only. There is no setter. </a:t>
            </a:r>
            <a:endParaRPr lang="en-US" sz="2000">
              <a:solidFill>
                <a:schemeClr val="accent2">
                  <a:lumMod val="40000"/>
                  <a:lumOff val="60000"/>
                </a:schemeClr>
              </a:solidFill>
              <a:highlight>
                <a:srgbClr val="1E1E1E"/>
              </a:highlight>
              <a:latin typeface="+mj-lt"/>
            </a:endParaRPr>
          </a:p>
          <a:p>
            <a:endParaRPr lang="en-US" sz="2000" smtClean="0">
              <a:solidFill>
                <a:schemeClr val="accent2">
                  <a:lumMod val="40000"/>
                  <a:lumOff val="60000"/>
                </a:schemeClr>
              </a:solidFill>
              <a:highlight>
                <a:srgbClr val="1E1E1E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66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412961" y="220579"/>
            <a:ext cx="1366080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Preface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5680" y="405093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  <a:hlinkClick r:id="rId3"/>
              </a:rPr>
              <a:t>sergeybykov</a:t>
            </a:r>
            <a:r>
              <a:rPr lang="en-US" b="1">
                <a:solidFill>
                  <a:schemeClr val="bg1"/>
                </a:solidFill>
                <a:latin typeface="+mj-lt"/>
              </a:rPr>
              <a:t> </a:t>
            </a:r>
            <a:r>
              <a:rPr lang="en-US">
                <a:solidFill>
                  <a:schemeClr val="bg1"/>
                </a:solidFill>
                <a:latin typeface="+mj-lt"/>
              </a:rPr>
              <a:t>commented </a:t>
            </a:r>
            <a:r>
              <a:rPr lang="en-US">
                <a:solidFill>
                  <a:schemeClr val="bg1"/>
                </a:solidFill>
                <a:latin typeface="+mj-lt"/>
                <a:hlinkClick r:id="rId4"/>
              </a:rPr>
              <a:t>on Jan 29 </a:t>
            </a:r>
            <a:endParaRPr lang="en-US" smtClean="0">
              <a:solidFill>
                <a:schemeClr val="bg1"/>
              </a:solidFill>
              <a:latin typeface="+mj-lt"/>
            </a:endParaRPr>
          </a:p>
          <a:p>
            <a:endParaRPr lang="en-US">
              <a:solidFill>
                <a:schemeClr val="bg1"/>
              </a:solidFill>
              <a:latin typeface="+mj-lt"/>
            </a:endParaRPr>
          </a:p>
          <a:p>
            <a:r>
              <a:rPr lang="en-US">
                <a:solidFill>
                  <a:schemeClr val="bg1"/>
                </a:solidFill>
                <a:latin typeface="+mj-lt"/>
                <a:hlinkClick r:id="rId5"/>
              </a:rPr>
              <a:t>@yevhen</a:t>
            </a:r>
            <a:r>
              <a:rPr lang="en-US">
                <a:solidFill>
                  <a:schemeClr val="bg1"/>
                </a:solidFill>
                <a:latin typeface="+mj-lt"/>
              </a:rPr>
              <a:t> do we have a date set for your presentation yet? Looks like we might want to dedicate a part of it to this interesting philosophical discussion. :-)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5680" y="16636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+mj-lt"/>
                <a:hlinkClick r:id="rId6"/>
              </a:rPr>
              <a:t>jkonecki</a:t>
            </a:r>
            <a:r>
              <a:rPr lang="en-US" b="1">
                <a:solidFill>
                  <a:schemeClr val="bg1"/>
                </a:solidFill>
                <a:latin typeface="+mj-lt"/>
              </a:rPr>
              <a:t> </a:t>
            </a:r>
            <a:r>
              <a:rPr lang="en-US">
                <a:solidFill>
                  <a:schemeClr val="bg1"/>
                </a:solidFill>
                <a:latin typeface="+mj-lt"/>
              </a:rPr>
              <a:t>commented </a:t>
            </a:r>
            <a:r>
              <a:rPr lang="en-US">
                <a:solidFill>
                  <a:schemeClr val="bg1"/>
                </a:solidFill>
                <a:latin typeface="+mj-lt"/>
                <a:hlinkClick r:id="rId7"/>
              </a:rPr>
              <a:t>on Dec 9, </a:t>
            </a:r>
            <a:r>
              <a:rPr lang="en-US" smtClean="0">
                <a:solidFill>
                  <a:schemeClr val="bg1"/>
                </a:solidFill>
                <a:latin typeface="+mj-lt"/>
                <a:hlinkClick r:id="rId7"/>
              </a:rPr>
              <a:t>2014</a:t>
            </a:r>
          </a:p>
          <a:p>
            <a:r>
              <a:rPr lang="en-US" smtClean="0">
                <a:solidFill>
                  <a:schemeClr val="bg1"/>
                </a:solidFill>
                <a:latin typeface="+mj-lt"/>
                <a:hlinkClick r:id="rId7"/>
              </a:rPr>
              <a:t> </a:t>
            </a:r>
            <a:endParaRPr lang="en-US">
              <a:solidFill>
                <a:schemeClr val="bg1"/>
              </a:solidFill>
              <a:latin typeface="+mj-lt"/>
            </a:endParaRPr>
          </a:p>
          <a:p>
            <a:r>
              <a:rPr lang="en-US">
                <a:solidFill>
                  <a:schemeClr val="bg1"/>
                </a:solidFill>
                <a:latin typeface="+mj-lt"/>
              </a:rPr>
              <a:t>I would like to hear </a:t>
            </a:r>
            <a:r>
              <a:rPr lang="en-US">
                <a:solidFill>
                  <a:schemeClr val="bg1"/>
                </a:solidFill>
                <a:latin typeface="+mj-lt"/>
                <a:hlinkClick r:id="rId5"/>
              </a:rPr>
              <a:t>@yevhen</a:t>
            </a:r>
            <a:r>
              <a:rPr lang="en-US">
                <a:solidFill>
                  <a:schemeClr val="bg1"/>
                </a:solidFill>
                <a:latin typeface="+mj-lt"/>
              </a:rPr>
              <a:t> talk about his Orleans.Bus project and Orleans patterns / best practices.</a:t>
            </a:r>
          </a:p>
        </p:txBody>
      </p:sp>
    </p:spTree>
    <p:extLst>
      <p:ext uri="{BB962C8B-B14F-4D97-AF65-F5344CB8AC3E}">
        <p14:creationId xmlns:p14="http://schemas.microsoft.com/office/powerpoint/2010/main" val="1427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1124744"/>
            <a:ext cx="7152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InventoryItemGrainFactory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.GetGrain(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test-123"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CheckOut(1</a:t>
            </a:r>
            <a:r>
              <a:rPr lang="en-US" sz="1200" smtClean="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963" y="188640"/>
            <a:ext cx="543610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 (with real Silo)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6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1124744"/>
            <a:ext cx="7152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InventoryItemGrainFactory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.GetGrain(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test-123"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963" y="188640"/>
            <a:ext cx="543610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 (with real Silo)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9536" y="3501008"/>
            <a:ext cx="9433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 Test started: Assembly: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Example.Meetup.exe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Test 'Example.InventoryItemFixture.When_checking_out_more_than_there_is_in_stock' failed: 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Expected: &lt;System.InvalidOperationException&gt;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But was:  &lt;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System.Data.SqlClient.SqlException&gt; (Server does not exist or connection was refused )</a:t>
            </a:r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Example.SqlProvider.ReadStateAsync(GrainState state) in C:\Work\Source\Example.Meetup\Fixture.cs:line 8</a:t>
            </a:r>
            <a:endParaRPr lang="en-US" sz="1200" u="sng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Example.InventoryItemFixture.When_checking_out_more_than_there_is_in_stock()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 passed, 1 failed, 0 skipped, took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5.12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seconds (NUnit 2.6.2).</a:t>
            </a:r>
          </a:p>
        </p:txBody>
      </p:sp>
    </p:spTree>
    <p:extLst>
      <p:ext uri="{BB962C8B-B14F-4D97-AF65-F5344CB8AC3E}">
        <p14:creationId xmlns:p14="http://schemas.microsoft.com/office/powerpoint/2010/main" val="42279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1124744"/>
            <a:ext cx="7152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InventoryItemGrainFactory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.GetGrain(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test-123"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963" y="188640"/>
            <a:ext cx="543610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 (with real Silo)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3501008"/>
            <a:ext cx="94330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 Test started: Assembly: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Example.Meetup.exe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Test 'Example.InventoryItemFixture.When_checking_out_more_than_there_is_in_stock' failed: 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Expected: &lt;System.InvalidOperationException&gt;</a:t>
            </a: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But was:  &lt;</a:t>
            </a:r>
            <a:r>
              <a:rPr lang="en-US" sz="1200" u="sng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System.Data.SqlClient.SqlException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&gt; (Server does not exist or connection was refused )</a:t>
            </a:r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</a:t>
            </a:r>
            <a:r>
              <a:rPr lang="en-US" sz="1200" u="sng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SqlProvider.ReadStateAsync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(GrainState state) in C:\Work\Source\Example.Meetup\Fixture.cs:line 8</a:t>
            </a:r>
            <a:endParaRPr lang="en-US" sz="1200" u="sng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   at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Example.InventoryItemFixture.When_checking_out_more_than_there_is_in_stock()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 passed, 1 failed, 0 skipped, took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5.12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seconds (NUnit 2.6.2).</a:t>
            </a:r>
          </a:p>
        </p:txBody>
      </p:sp>
    </p:spTree>
    <p:extLst>
      <p:ext uri="{BB962C8B-B14F-4D97-AF65-F5344CB8AC3E}">
        <p14:creationId xmlns:p14="http://schemas.microsoft.com/office/powerpoint/2010/main" val="38073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7963" y="188640"/>
            <a:ext cx="543610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 (with real Silo)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7528" y="170080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u="sng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StorageProvider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(ProviderName </a:t>
            </a:r>
            <a:r>
              <a:rPr lang="en-US" sz="1200" u="sng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"SqlStore"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)]</a:t>
            </a:r>
            <a:endParaRPr lang="en-US" sz="1200" u="sng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 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nventoryItemGrainState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ActivateAsync()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State.ReadStateAsync();</a:t>
            </a:r>
            <a:endParaRPr lang="en-US" sz="1200" u="sng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1" y="94784"/>
            <a:ext cx="5715798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7963" y="188640"/>
            <a:ext cx="543610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 (with real Silo)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8849" y="1700808"/>
            <a:ext cx="804098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Setup and run test integration silo in a test harness</a:t>
            </a:r>
          </a:p>
        </p:txBody>
      </p:sp>
    </p:spTree>
    <p:extLst>
      <p:ext uri="{BB962C8B-B14F-4D97-AF65-F5344CB8AC3E}">
        <p14:creationId xmlns:p14="http://schemas.microsoft.com/office/powerpoint/2010/main" val="42408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7963" y="188640"/>
            <a:ext cx="543610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 (with real Silo)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8849" y="1700808"/>
            <a:ext cx="7148111" cy="120032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Setup and run Orleans silo in a test harness</a:t>
            </a:r>
          </a:p>
          <a:p>
            <a:pPr marL="457200" indent="-457200">
              <a:buFont typeface="+mj-lt"/>
              <a:buAutoNum type="arabicPeriod"/>
            </a:pPr>
            <a:endParaRPr lang="en-US" sz="240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Setup fresh test database</a:t>
            </a:r>
          </a:p>
        </p:txBody>
      </p:sp>
    </p:spTree>
    <p:extLst>
      <p:ext uri="{BB962C8B-B14F-4D97-AF65-F5344CB8AC3E}">
        <p14:creationId xmlns:p14="http://schemas.microsoft.com/office/powerpoint/2010/main" val="20138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7963" y="188640"/>
            <a:ext cx="543610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 (with real Silo)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8849" y="1700808"/>
            <a:ext cx="6949338" cy="193899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Setup and run Orleans silo in a test harness</a:t>
            </a:r>
          </a:p>
          <a:p>
            <a:pPr marL="457200" indent="-457200">
              <a:buFont typeface="+mj-lt"/>
              <a:buAutoNum type="arabicPeriod"/>
            </a:pPr>
            <a:endParaRPr lang="en-US" sz="240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Setup fresh test database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Run migration scripts to setup db schema</a:t>
            </a:r>
          </a:p>
        </p:txBody>
      </p:sp>
    </p:spTree>
    <p:extLst>
      <p:ext uri="{BB962C8B-B14F-4D97-AF65-F5344CB8AC3E}">
        <p14:creationId xmlns:p14="http://schemas.microsoft.com/office/powerpoint/2010/main" val="32159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7963" y="188640"/>
            <a:ext cx="543610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 (with real Silo)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8849" y="1700808"/>
            <a:ext cx="8594019" cy="267765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Setup and run Orleans silo in a test harness</a:t>
            </a:r>
          </a:p>
          <a:p>
            <a:pPr marL="457200" indent="-457200">
              <a:buFont typeface="+mj-lt"/>
              <a:buAutoNum type="arabicPeriod"/>
            </a:pPr>
            <a:endParaRPr lang="en-US" sz="240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Setup fresh test database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Run migration scripts to setup db schema</a:t>
            </a:r>
          </a:p>
          <a:p>
            <a:pPr marL="457200" indent="-457200">
              <a:buFont typeface="+mj-lt"/>
              <a:buAutoNum type="arabicPeriod"/>
            </a:pPr>
            <a:endParaRPr lang="en-US" sz="240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Cleanup db before every test (isolation, repeatability)</a:t>
            </a:r>
          </a:p>
        </p:txBody>
      </p:sp>
    </p:spTree>
    <p:extLst>
      <p:ext uri="{BB962C8B-B14F-4D97-AF65-F5344CB8AC3E}">
        <p14:creationId xmlns:p14="http://schemas.microsoft.com/office/powerpoint/2010/main" val="34153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83" y="0"/>
            <a:ext cx="9410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4511824" y="4941168"/>
            <a:ext cx="3456384" cy="129614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</a:rPr>
              <a:t>MS SQL</a:t>
            </a:r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3881297" y="1495435"/>
            <a:ext cx="1313235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85000"/>
                  </a:schemeClr>
                </a:solidFill>
                <a:latin typeface="+mj-lt"/>
              </a:rPr>
              <a:t>iPhone6 </a:t>
            </a:r>
            <a:r>
              <a:rPr lang="en-US" sz="1000">
                <a:solidFill>
                  <a:schemeClr val="bg1">
                    <a:lumMod val="85000"/>
                  </a:schemeClr>
                </a:solidFill>
                <a:latin typeface="+mj-lt"/>
              </a:rPr>
              <a:t>(100pcs)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1834689" y="1755014"/>
            <a:ext cx="1881427" cy="425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464153" y="1755014"/>
            <a:ext cx="3111351" cy="79894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2" y="836714"/>
            <a:ext cx="972717" cy="12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2" y="2452706"/>
            <a:ext cx="972717" cy="12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4" y="4193770"/>
            <a:ext cx="972717" cy="126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3" y="865955"/>
            <a:ext cx="950220" cy="123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281" y="2553956"/>
            <a:ext cx="950220" cy="123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993" y="4284455"/>
            <a:ext cx="950220" cy="123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536" y="5972456"/>
            <a:ext cx="968535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</a:rPr>
              <a:t>Buyers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87606" y="5972456"/>
            <a:ext cx="925253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</a:rPr>
              <a:t>Sellers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3726089" y="2798166"/>
            <a:ext cx="1313235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85000"/>
                  </a:schemeClr>
                </a:solidFill>
                <a:latin typeface="+mj-lt"/>
              </a:rPr>
              <a:t>HoloLens </a:t>
            </a:r>
            <a:r>
              <a:rPr lang="en-US" sz="1000">
                <a:solidFill>
                  <a:schemeClr val="bg1">
                    <a:lumMod val="85000"/>
                  </a:schemeClr>
                </a:solidFill>
                <a:latin typeface="+mj-lt"/>
              </a:rPr>
              <a:t>(10pcs)</a:t>
            </a:r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5358829" y="3789040"/>
            <a:ext cx="1313235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85000"/>
                  </a:schemeClr>
                </a:solidFill>
                <a:latin typeface="+mj-lt"/>
              </a:rPr>
              <a:t>Pebble</a:t>
            </a:r>
          </a:p>
          <a:p>
            <a:pPr algn="ctr"/>
            <a:r>
              <a:rPr lang="en-US" sz="1000">
                <a:solidFill>
                  <a:schemeClr val="bg1">
                    <a:lumMod val="85000"/>
                  </a:schemeClr>
                </a:solidFill>
                <a:latin typeface="+mj-lt"/>
              </a:rPr>
              <a:t>(</a:t>
            </a:r>
            <a:r>
              <a:rPr lang="en-US" sz="10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200pcs</a:t>
            </a:r>
            <a:r>
              <a:rPr lang="en-US" sz="100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6014071" y="2361207"/>
            <a:ext cx="1313235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85000"/>
                  </a:schemeClr>
                </a:solidFill>
                <a:latin typeface="+mj-lt"/>
              </a:rPr>
              <a:t>PetCube</a:t>
            </a:r>
          </a:p>
          <a:p>
            <a:pPr algn="ctr"/>
            <a:r>
              <a:rPr lang="en-US" sz="1000">
                <a:solidFill>
                  <a:schemeClr val="bg1">
                    <a:lumMod val="85000"/>
                  </a:schemeClr>
                </a:solidFill>
                <a:latin typeface="+mj-lt"/>
              </a:rPr>
              <a:t>(122pcs)</a:t>
            </a: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7699557" y="3171496"/>
            <a:ext cx="1313235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85000"/>
                  </a:schemeClr>
                </a:solidFill>
                <a:latin typeface="+mj-lt"/>
              </a:rPr>
              <a:t>XBOX1</a:t>
            </a:r>
          </a:p>
          <a:p>
            <a:pPr algn="ctr"/>
            <a:r>
              <a:rPr lang="en-US" sz="1000">
                <a:solidFill>
                  <a:schemeClr val="bg1">
                    <a:lumMod val="85000"/>
                  </a:schemeClr>
                </a:solidFill>
                <a:latin typeface="+mj-lt"/>
              </a:rPr>
              <a:t>(1500pcs)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41107" y="220579"/>
            <a:ext cx="379783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E9E9E9"/>
                </a:solidFill>
                <a:latin typeface="+mj-lt"/>
              </a:rPr>
              <a:t>eCommerce (Inventory)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814073" y="3084870"/>
            <a:ext cx="1761649" cy="16367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1919749" y="3433108"/>
            <a:ext cx="2304043" cy="152287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816081" y="4173739"/>
            <a:ext cx="3734220" cy="76857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120337" y="3363449"/>
            <a:ext cx="1455167" cy="628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1876019" y="1943837"/>
            <a:ext cx="4019251" cy="69763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274306" y="1484785"/>
            <a:ext cx="1002197" cy="246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j-lt"/>
              </a:rPr>
              <a:t>check-out 10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47398" y="2900301"/>
            <a:ext cx="1002197" cy="246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j-lt"/>
              </a:rPr>
              <a:t>check-out 50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93870" y="4349011"/>
            <a:ext cx="825867" cy="246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j-lt"/>
              </a:rPr>
              <a:t>check-out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772639" y="1747353"/>
            <a:ext cx="971741" cy="246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j-lt"/>
              </a:rPr>
              <a:t>check-in 100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577215" y="3084869"/>
            <a:ext cx="604653" cy="246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j-lt"/>
              </a:rPr>
              <a:t>create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20339" y="4406917"/>
            <a:ext cx="881972" cy="246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j-lt"/>
              </a:rPr>
              <a:t>deactivate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2072152" y="4193768"/>
            <a:ext cx="3040953" cy="91461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1" name="TextBox 70"/>
          <p:cNvSpPr txBox="1">
            <a:spLocks/>
          </p:cNvSpPr>
          <p:nvPr/>
        </p:nvSpPr>
        <p:spPr>
          <a:xfrm>
            <a:off x="6307893" y="1209079"/>
            <a:ext cx="1633625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85000"/>
                  </a:schemeClr>
                </a:solidFill>
                <a:latin typeface="+mj-lt"/>
              </a:rPr>
              <a:t>AppleWatch </a:t>
            </a:r>
            <a:r>
              <a:rPr lang="en-US" sz="1000">
                <a:solidFill>
                  <a:schemeClr val="bg1">
                    <a:lumMod val="85000"/>
                  </a:schemeClr>
                </a:solidFill>
                <a:latin typeface="+mj-lt"/>
              </a:rPr>
              <a:t>(10000pcs)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993698" y="1484784"/>
            <a:ext cx="2422783" cy="1065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559294" y="1186969"/>
            <a:ext cx="1377300" cy="24622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+mj-lt"/>
              </a:rPr>
              <a:t>rename (“iWatch”)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5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83" y="0"/>
            <a:ext cx="94106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0021" y="2132856"/>
            <a:ext cx="4742003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To test a single line of domain code?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9851" y="2780928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.q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pPr lvl="0"/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6716" y="1844824"/>
            <a:ext cx="7178568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Use only full-blown integration testing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4762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7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6716" y="1844824"/>
            <a:ext cx="7303602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Use only                  </a:t>
            </a:r>
            <a:r>
              <a:rPr lang="en-US" sz="20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integration testing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4762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20474388">
            <a:off x="4028002" y="1768155"/>
            <a:ext cx="2675896" cy="92333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7018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6716" y="1844824"/>
            <a:ext cx="7075976" cy="224676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Use only                  </a:t>
            </a:r>
            <a:r>
              <a:rPr lang="en-US" sz="20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integration testing</a:t>
            </a:r>
          </a:p>
          <a:p>
            <a:pPr marL="457200" indent="-457200">
              <a:buFont typeface="+mj-lt"/>
              <a:buAutoNum type="arabicPeriod"/>
            </a:pPr>
            <a:endParaRPr lang="en-US" sz="280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80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Don’t write unit-tests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4762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20474388">
            <a:off x="4028002" y="1768155"/>
            <a:ext cx="2675896" cy="92333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PAIN</a:t>
            </a:r>
          </a:p>
        </p:txBody>
      </p:sp>
    </p:spTree>
    <p:extLst>
      <p:ext uri="{BB962C8B-B14F-4D97-AF65-F5344CB8AC3E}">
        <p14:creationId xmlns:p14="http://schemas.microsoft.com/office/powerpoint/2010/main" val="1555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6716" y="1844824"/>
            <a:ext cx="7075976" cy="224676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Use only                  </a:t>
            </a:r>
            <a:r>
              <a:rPr lang="en-US" sz="20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integration testing</a:t>
            </a:r>
          </a:p>
          <a:p>
            <a:pPr marL="457200" indent="-457200">
              <a:buFont typeface="+mj-lt"/>
              <a:buAutoNum type="arabicPeriod"/>
            </a:pPr>
            <a:endParaRPr lang="en-US" sz="280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80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Don’t write unit-tests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4762" y="188640"/>
            <a:ext cx="330250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 rot="20474388">
            <a:off x="4028002" y="1768155"/>
            <a:ext cx="2675896" cy="92333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PAIN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924944"/>
            <a:ext cx="3398356" cy="17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600" y="1196752"/>
            <a:ext cx="1350050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slow.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8595" y="188640"/>
            <a:ext cx="39148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600" y="1196752"/>
            <a:ext cx="1350050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slow.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776" y="2132856"/>
            <a:ext cx="142218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hard.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8595" y="188640"/>
            <a:ext cx="39148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4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600" y="1196752"/>
            <a:ext cx="1350050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slow.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776" y="2132856"/>
            <a:ext cx="142218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hard.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016" y="1557369"/>
            <a:ext cx="4376519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Doesn’t worth the price.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8595" y="188640"/>
            <a:ext cx="39148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8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600" y="1196752"/>
            <a:ext cx="1350050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slow.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9776" y="2132856"/>
            <a:ext cx="142218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hard.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016" y="1557369"/>
            <a:ext cx="4376519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Doesn’t worth the price.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1904" y="3563140"/>
            <a:ext cx="475322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Don’t fight the framework.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8595" y="188640"/>
            <a:ext cx="39148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9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5600" y="1196752"/>
            <a:ext cx="1350050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slow.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8595" y="188640"/>
            <a:ext cx="39148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9776" y="2132856"/>
            <a:ext cx="142218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Is hard.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016" y="1557369"/>
            <a:ext cx="4376519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Doesn’t worth the price.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1904" y="3563140"/>
            <a:ext cx="475322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Don’t fight the framework.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1584" y="4993424"/>
            <a:ext cx="5141151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Just write an integration test.</a:t>
            </a:r>
          </a:p>
        </p:txBody>
      </p:sp>
    </p:spTree>
    <p:extLst>
      <p:ext uri="{BB962C8B-B14F-4D97-AF65-F5344CB8AC3E}">
        <p14:creationId xmlns:p14="http://schemas.microsoft.com/office/powerpoint/2010/main" val="22731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0638" y="220579"/>
            <a:ext cx="171072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E9E9E9"/>
                </a:solidFill>
                <a:latin typeface="+mj-lt"/>
              </a:rPr>
              <a:t>Use-Cases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0572" y="1988842"/>
            <a:ext cx="3401893" cy="132343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Create item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Rename item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Deactivate item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Add to stock (quantity)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8123" y="1988840"/>
            <a:ext cx="3150221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Order item (quantity)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2220" y="1412777"/>
            <a:ext cx="968535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u="sng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Buyers</a:t>
            </a:r>
            <a:endParaRPr lang="en-US" sz="2000" u="sng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8644" y="1412777"/>
            <a:ext cx="925253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u="sng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Sellers</a:t>
            </a:r>
            <a:endParaRPr lang="en-US" sz="2000" u="sng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7724" y="3789041"/>
            <a:ext cx="744113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u="sng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Both</a:t>
            </a:r>
            <a:endParaRPr lang="en-US" sz="2000" u="sng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172" y="4396464"/>
            <a:ext cx="6760184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+mj-lt"/>
              </a:rPr>
              <a:t>Get item details (name, quantity in-stock, active?)</a:t>
            </a:r>
          </a:p>
        </p:txBody>
      </p:sp>
    </p:spTree>
    <p:extLst>
      <p:ext uri="{BB962C8B-B14F-4D97-AF65-F5344CB8AC3E}">
        <p14:creationId xmlns:p14="http://schemas.microsoft.com/office/powerpoint/2010/main" val="39767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2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416" y="2780928"/>
            <a:ext cx="8145178" cy="92333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Separation of Concerns</a:t>
            </a:r>
            <a:endParaRPr lang="en-US" sz="5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3416" y="2780928"/>
            <a:ext cx="8145178" cy="92333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4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Separation of Concerns</a:t>
            </a:r>
            <a:endParaRPr lang="en-US" sz="5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3872" y="2204864"/>
            <a:ext cx="1888658" cy="83099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  <a:latin typeface="+mj-lt"/>
              </a:rPr>
              <a:t>VIOLATION 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+mj-lt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4604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6432" y="188640"/>
            <a:ext cx="451918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Different levels of abstraction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7166" y="1772816"/>
            <a:ext cx="7008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6432" y="188640"/>
            <a:ext cx="451918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Different levels of abstraction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7166" y="1772816"/>
            <a:ext cx="7008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75520" y="2119704"/>
            <a:ext cx="6048672" cy="18002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96200" y="2758194"/>
            <a:ext cx="153920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domain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7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6432" y="188640"/>
            <a:ext cx="451918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Different levels of abstraction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166" y="1772816"/>
            <a:ext cx="7008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quantity than there is in stock"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5520" y="2119704"/>
            <a:ext cx="6048672" cy="180020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96200" y="2758194"/>
            <a:ext cx="153920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domain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95600" y="4293096"/>
            <a:ext cx="2160240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34426" y="4057908"/>
            <a:ext cx="2441694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rgbClr val="92D050"/>
                </a:solidFill>
                <a:latin typeface="+mj-lt"/>
              </a:rPr>
              <a:t>infrastructure</a:t>
            </a:r>
            <a:endParaRPr lang="en-US" sz="2800" dirty="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73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80" y="980728"/>
            <a:ext cx="5496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1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override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OnActivateAsync()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(GetPrimaryKey(), 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base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OnActivateAsync();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CheckOut(qty);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Deactivate();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100"/>
          </a:p>
        </p:txBody>
      </p:sp>
      <p:sp>
        <p:nvSpPr>
          <p:cNvPr id="3" name="Rectangle 2"/>
          <p:cNvSpPr/>
          <p:nvPr/>
        </p:nvSpPr>
        <p:spPr>
          <a:xfrm>
            <a:off x="5735960" y="976074"/>
            <a:ext cx="66247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readonly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id;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readonly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InventoryItem(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id, </a:t>
            </a:r>
            <a:r>
              <a:rPr lang="en-US" sz="11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id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id;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(qty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    </a:t>
            </a:r>
            <a:r>
              <a:rPr lang="en-US" sz="11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    </a:t>
            </a:r>
            <a:r>
              <a:rPr lang="en-US" sz="11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</a:t>
            </a:r>
            <a:r>
              <a:rPr lang="en-US" sz="11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than </a:t>
            </a:r>
            <a:r>
              <a:rPr lang="en-US" sz="11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there is in stock"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1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1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!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(id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+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 </a:t>
            </a:r>
            <a:r>
              <a:rPr lang="en-US" sz="11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is inactive"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false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pPr lvl="0"/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100">
              <a:solidFill>
                <a:prstClr val="black"/>
              </a:solidFill>
            </a:endParaRPr>
          </a:p>
          <a:p>
            <a:endParaRPr lang="en-US" sz="1100"/>
          </a:p>
        </p:txBody>
      </p:sp>
      <p:cxnSp>
        <p:nvCxnSpPr>
          <p:cNvPr id="5" name="Straight Connector 4"/>
          <p:cNvCxnSpPr/>
          <p:nvPr/>
        </p:nvCxnSpPr>
        <p:spPr>
          <a:xfrm>
            <a:off x="5519936" y="0"/>
            <a:ext cx="0" cy="6813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647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618" y="22523"/>
            <a:ext cx="4995278" cy="70788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Framework (infrastructure) dependent</a:t>
            </a:r>
          </a:p>
          <a:p>
            <a:pPr algn="ctr"/>
            <a:r>
              <a:rPr lang="en-US" sz="20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hard to 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343" y="22523"/>
            <a:ext cx="4527201" cy="70788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Infrastructure independent, POCO</a:t>
            </a:r>
          </a:p>
          <a:p>
            <a:pPr algn="ctr"/>
            <a:r>
              <a:rPr lang="en-US" sz="2000" smtClean="0">
                <a:solidFill>
                  <a:srgbClr val="92D050"/>
                </a:solidFill>
                <a:latin typeface="+mj-lt"/>
              </a:rPr>
              <a:t>easy to test</a:t>
            </a:r>
          </a:p>
        </p:txBody>
      </p:sp>
    </p:spTree>
    <p:extLst>
      <p:ext uri="{BB962C8B-B14F-4D97-AF65-F5344CB8AC3E}">
        <p14:creationId xmlns:p14="http://schemas.microsoft.com/office/powerpoint/2010/main" val="228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80" y="980728"/>
            <a:ext cx="5496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1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override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OnActivateAsync()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(GetPrimaryKey(), 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base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OnActivateAsync();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CheckOut(qty);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Deactivate();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100"/>
          </a:p>
        </p:txBody>
      </p:sp>
      <p:sp>
        <p:nvSpPr>
          <p:cNvPr id="3" name="Rectangle 2"/>
          <p:cNvSpPr/>
          <p:nvPr/>
        </p:nvSpPr>
        <p:spPr>
          <a:xfrm>
            <a:off x="5735960" y="976074"/>
            <a:ext cx="66247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readonly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id;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readonly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InventoryItem(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id, </a:t>
            </a:r>
            <a:r>
              <a:rPr lang="en-US" sz="11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id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id;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(qty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    </a:t>
            </a:r>
            <a:r>
              <a:rPr lang="en-US" sz="11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negative quantity from inventory"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0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    </a:t>
            </a:r>
            <a:r>
              <a:rPr lang="en-US" sz="11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"Can't check-out more </a:t>
            </a:r>
            <a:r>
              <a:rPr lang="en-US" sz="11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than </a:t>
            </a:r>
            <a:r>
              <a:rPr lang="en-US" sz="11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there is in stock"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-=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1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1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!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Active)</a:t>
            </a: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(id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+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 </a:t>
            </a:r>
            <a:r>
              <a:rPr lang="en-US" sz="11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is inactive"</a:t>
            </a:r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1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state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 </a:t>
            </a:r>
            <a:r>
              <a:rPr lang="en-US" sz="11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1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false</a:t>
            </a:r>
            <a:r>
              <a:rPr lang="en-US" sz="11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pPr lvl="0"/>
            <a:r>
              <a:rPr lang="en-US" sz="11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100">
              <a:solidFill>
                <a:prstClr val="black"/>
              </a:solidFill>
            </a:endParaRPr>
          </a:p>
          <a:p>
            <a:endParaRPr lang="en-US" sz="1100"/>
          </a:p>
        </p:txBody>
      </p:sp>
      <p:cxnSp>
        <p:nvCxnSpPr>
          <p:cNvPr id="5" name="Straight Connector 4"/>
          <p:cNvCxnSpPr/>
          <p:nvPr/>
        </p:nvCxnSpPr>
        <p:spPr>
          <a:xfrm>
            <a:off x="5519936" y="0"/>
            <a:ext cx="0" cy="6813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7647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4618" y="22523"/>
            <a:ext cx="4995278" cy="70788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Framework (infrastructure) dependent</a:t>
            </a:r>
          </a:p>
          <a:p>
            <a:pPr algn="ctr"/>
            <a:r>
              <a:rPr lang="en-US" sz="20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hard to 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65343" y="22523"/>
            <a:ext cx="4527201" cy="707886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+mj-lt"/>
              </a:rPr>
              <a:t>Infrastructure independent, POCO</a:t>
            </a:r>
          </a:p>
          <a:p>
            <a:pPr algn="ctr"/>
            <a:r>
              <a:rPr lang="en-US" sz="2000" smtClean="0">
                <a:solidFill>
                  <a:srgbClr val="92D050"/>
                </a:solidFill>
                <a:latin typeface="+mj-lt"/>
              </a:rPr>
              <a:t>easy to test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2257" y="2996952"/>
            <a:ext cx="3361735" cy="26572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30816" y="4486808"/>
            <a:ext cx="3493176" cy="59837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0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1124744"/>
            <a:ext cx="7152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InventoryItemStateStub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{Qty = 0};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 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(state, 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"test-123"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1147" y="188640"/>
            <a:ext cx="58897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 (with POCO)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91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1124744"/>
            <a:ext cx="7152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InventoryItemStateStub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{Qty = 0};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 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(state, 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"test-123"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1147" y="188640"/>
            <a:ext cx="58897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 (with POCO)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3632" y="3704932"/>
            <a:ext cx="5688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 Test started: Assembly: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Example.Meetup.exe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1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passed,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failed, 0 skipped, took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0.006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seconds (NUnit 2.6.2).</a:t>
            </a:r>
          </a:p>
        </p:txBody>
      </p:sp>
    </p:spTree>
    <p:extLst>
      <p:ext uri="{BB962C8B-B14F-4D97-AF65-F5344CB8AC3E}">
        <p14:creationId xmlns:p14="http://schemas.microsoft.com/office/powerpoint/2010/main" val="2492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2622" y="220579"/>
            <a:ext cx="389722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E9E9E9"/>
                </a:solidFill>
                <a:latin typeface="+mj-lt"/>
              </a:rPr>
              <a:t>Orleans Interface Project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23100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using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System;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using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System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Linq;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using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System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Threading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Tasks;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using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Orleans;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namespace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Example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ExtendedPrimaryKey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Create(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Rename(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newName);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CheckIn(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InventoryItemDetails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GetDetails();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InventoryItemDetails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Total;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22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3632" y="1124744"/>
            <a:ext cx="7152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TestFixture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InventoryItemFixture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Test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When_checking_out_more_than_there_is_in_stock()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InventoryItemStateStub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{Qty = 0};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var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 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(state, 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"test-123"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Assert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Throws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(()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B5CEA8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10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1147" y="188640"/>
            <a:ext cx="58897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Unit testing business logic (with POCO)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3632" y="3704932"/>
            <a:ext cx="5688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 Test started: Assembly: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Example.Meetup.exe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------</a:t>
            </a:r>
          </a:p>
          <a:p>
            <a:endParaRPr lang="en-US" sz="1200">
              <a:solidFill>
                <a:srgbClr val="FFFF00"/>
              </a:solidFill>
              <a:highlight>
                <a:srgbClr val="252526"/>
              </a:highlight>
              <a:latin typeface="Consolas" panose="020B0609020204030204" pitchFamily="49" charset="0"/>
            </a:endParaRPr>
          </a:p>
          <a:p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1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passed,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failed, 0 skipped, took </a:t>
            </a:r>
            <a:r>
              <a:rPr lang="en-US" sz="1200" smtClean="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0.006 </a:t>
            </a:r>
            <a:r>
              <a:rPr lang="en-US" sz="1200">
                <a:solidFill>
                  <a:srgbClr val="FFFF00"/>
                </a:solidFill>
                <a:highlight>
                  <a:srgbClr val="252526"/>
                </a:highlight>
                <a:latin typeface="Consolas" panose="020B0609020204030204" pitchFamily="49" charset="0"/>
              </a:rPr>
              <a:t>seconds (NUnit 2.6.2).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7202" y="4860449"/>
            <a:ext cx="3174267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IS A BREATHE !!!</a:t>
            </a:r>
          </a:p>
        </p:txBody>
      </p:sp>
    </p:spTree>
    <p:extLst>
      <p:ext uri="{BB962C8B-B14F-4D97-AF65-F5344CB8AC3E}">
        <p14:creationId xmlns:p14="http://schemas.microsoft.com/office/powerpoint/2010/main" val="17020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7846" y="188640"/>
            <a:ext cx="2156360" cy="7386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Duplication</a:t>
            </a:r>
          </a:p>
          <a:p>
            <a:pPr algn="ctr"/>
            <a:r>
              <a:rPr lang="en-US" smtClean="0">
                <a:solidFill>
                  <a:srgbClr val="E9E9E9"/>
                </a:solidFill>
                <a:latin typeface="+mj-lt"/>
              </a:rPr>
              <a:t>all over the place</a:t>
            </a:r>
            <a:endParaRPr lang="en-US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556792"/>
            <a:ext cx="434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83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7846" y="188640"/>
            <a:ext cx="2156360" cy="7386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Duplication</a:t>
            </a:r>
          </a:p>
          <a:p>
            <a:pPr algn="ctr"/>
            <a:r>
              <a:rPr lang="en-US" smtClean="0">
                <a:solidFill>
                  <a:srgbClr val="E9E9E9"/>
                </a:solidFill>
                <a:latin typeface="+mj-lt"/>
              </a:rPr>
              <a:t>all over the place</a:t>
            </a:r>
            <a:endParaRPr lang="en-US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556792"/>
            <a:ext cx="434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426" y="3096250"/>
            <a:ext cx="4538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7846" y="188640"/>
            <a:ext cx="2156360" cy="7386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Duplication</a:t>
            </a:r>
          </a:p>
          <a:p>
            <a:pPr algn="ctr"/>
            <a:r>
              <a:rPr lang="en-US" smtClean="0">
                <a:solidFill>
                  <a:srgbClr val="E9E9E9"/>
                </a:solidFill>
                <a:latin typeface="+mj-lt"/>
              </a:rPr>
              <a:t>all over the place</a:t>
            </a:r>
            <a:endParaRPr lang="en-US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556792"/>
            <a:ext cx="434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426" y="3096250"/>
            <a:ext cx="4538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0176" y="3096250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7846" y="188640"/>
            <a:ext cx="2156360" cy="7386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Duplication</a:t>
            </a:r>
          </a:p>
          <a:p>
            <a:pPr algn="ctr"/>
            <a:r>
              <a:rPr lang="en-US" smtClean="0">
                <a:solidFill>
                  <a:srgbClr val="E9E9E9"/>
                </a:solidFill>
                <a:latin typeface="+mj-lt"/>
              </a:rPr>
              <a:t>all over the place</a:t>
            </a:r>
            <a:endParaRPr lang="en-US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556792"/>
            <a:ext cx="434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426" y="3096250"/>
            <a:ext cx="4538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CheckOut(qty)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0176" y="3096250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7846" y="188640"/>
            <a:ext cx="2156360" cy="7386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Duplication</a:t>
            </a:r>
          </a:p>
          <a:p>
            <a:pPr algn="ctr"/>
            <a:r>
              <a:rPr lang="en-US" smtClean="0">
                <a:solidFill>
                  <a:srgbClr val="E9E9E9"/>
                </a:solidFill>
                <a:latin typeface="+mj-lt"/>
              </a:rPr>
              <a:t>all over the place</a:t>
            </a:r>
            <a:endParaRPr lang="en-US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556792"/>
            <a:ext cx="434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426" y="3096250"/>
            <a:ext cx="4538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CheckOut(qty)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0176" y="3096250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1036" y="5389760"/>
            <a:ext cx="5129929" cy="107721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Signatures are repeated </a:t>
            </a:r>
          </a:p>
          <a:p>
            <a:pPr algn="ctr"/>
            <a:r>
              <a:rPr lang="en-US" sz="3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4 times for every op</a:t>
            </a:r>
          </a:p>
        </p:txBody>
      </p:sp>
    </p:spTree>
    <p:extLst>
      <p:ext uri="{BB962C8B-B14F-4D97-AF65-F5344CB8AC3E}">
        <p14:creationId xmlns:p14="http://schemas.microsoft.com/office/powerpoint/2010/main" val="36432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7846" y="188640"/>
            <a:ext cx="2156360" cy="73866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Duplication</a:t>
            </a:r>
          </a:p>
          <a:p>
            <a:pPr algn="ctr"/>
            <a:r>
              <a:rPr lang="en-US" smtClean="0">
                <a:solidFill>
                  <a:srgbClr val="E9E9E9"/>
                </a:solidFill>
                <a:latin typeface="+mj-lt"/>
              </a:rPr>
              <a:t>all over the place</a:t>
            </a:r>
            <a:endParaRPr lang="en-US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1960" y="1556792"/>
            <a:ext cx="4344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426" y="3096250"/>
            <a:ext cx="4538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CheckOut(qty)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0176" y="3096250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u="sng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8792" y="5589240"/>
            <a:ext cx="3254417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This is not DRY!!!</a:t>
            </a:r>
          </a:p>
        </p:txBody>
      </p:sp>
    </p:spTree>
    <p:extLst>
      <p:ext uri="{BB962C8B-B14F-4D97-AF65-F5344CB8AC3E}">
        <p14:creationId xmlns:p14="http://schemas.microsoft.com/office/powerpoint/2010/main" val="9212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0267" y="2852936"/>
            <a:ext cx="7231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92D050"/>
                </a:solidFill>
                <a:latin typeface="+mj-lt"/>
              </a:rPr>
              <a:t>How can </a:t>
            </a:r>
            <a:r>
              <a:rPr lang="en-US" sz="3200" smtClean="0">
                <a:solidFill>
                  <a:srgbClr val="92D050"/>
                </a:solidFill>
                <a:latin typeface="+mj-lt"/>
              </a:rPr>
              <a:t>we get rid of duplication?</a:t>
            </a:r>
          </a:p>
          <a:p>
            <a:pPr algn="ctr"/>
            <a:r>
              <a:rPr lang="en-US" sz="1600" smtClean="0">
                <a:solidFill>
                  <a:srgbClr val="92D050"/>
                </a:solidFill>
                <a:latin typeface="+mj-lt"/>
              </a:rPr>
              <a:t>Why do we have it?</a:t>
            </a:r>
            <a:endParaRPr lang="en-US" sz="1600">
              <a:solidFill>
                <a:srgbClr val="92D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1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2788" y="2852936"/>
            <a:ext cx="4546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Non-uniform interface</a:t>
            </a:r>
          </a:p>
          <a:p>
            <a:pPr algn="ctr"/>
            <a:r>
              <a:rPr lang="en-US" sz="16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is the issue</a:t>
            </a:r>
          </a:p>
        </p:txBody>
      </p:sp>
    </p:spTree>
    <p:extLst>
      <p:ext uri="{BB962C8B-B14F-4D97-AF65-F5344CB8AC3E}">
        <p14:creationId xmlns:p14="http://schemas.microsoft.com/office/powerpoint/2010/main" val="12680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67" y="908720"/>
            <a:ext cx="4286848" cy="2972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7728" y="4221088"/>
            <a:ext cx="4807727" cy="76944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solidFill>
                  <a:schemeClr val="bg1"/>
                </a:solidFill>
                <a:latin typeface="+mj-lt"/>
              </a:rPr>
              <a:t>“uniform” </a:t>
            </a:r>
            <a:r>
              <a:rPr lang="en-US" sz="4400" smtClean="0">
                <a:solidFill>
                  <a:schemeClr val="accent3"/>
                </a:solidFill>
                <a:latin typeface="+mj-lt"/>
              </a:rPr>
              <a:t>WAT!?!</a:t>
            </a:r>
          </a:p>
        </p:txBody>
      </p:sp>
    </p:spTree>
    <p:extLst>
      <p:ext uri="{BB962C8B-B14F-4D97-AF65-F5344CB8AC3E}">
        <p14:creationId xmlns:p14="http://schemas.microsoft.com/office/powerpoint/2010/main" val="26465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584" y="112474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 interface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IInventoryItemGrainState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IGrainState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Qantity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bool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Active {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 }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StorageProvider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(ProviderName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"SqlStore"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 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&lt;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nventoryItemGrainState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&gt;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Create(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 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55276" y="220579"/>
            <a:ext cx="491192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E9E9E9"/>
                </a:solidFill>
                <a:latin typeface="+mj-lt"/>
              </a:rPr>
              <a:t>Orleans </a:t>
            </a:r>
            <a:r>
              <a:rPr lang="en-US" sz="2400" smtClean="0">
                <a:solidFill>
                  <a:srgbClr val="E9E9E9"/>
                </a:solidFill>
                <a:latin typeface="+mj-lt"/>
              </a:rPr>
              <a:t>Implementation </a:t>
            </a:r>
            <a:r>
              <a:rPr lang="en-US" sz="2400">
                <a:solidFill>
                  <a:srgbClr val="E9E9E9"/>
                </a:solidFill>
                <a:latin typeface="+mj-lt"/>
              </a:rPr>
              <a:t>Project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70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3472" y="1484784"/>
            <a:ext cx="4538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CheckOut(qty)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u="sng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 u="sng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76120" y="1484784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5264" y="188640"/>
            <a:ext cx="278153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Generic dispatch</a:t>
            </a:r>
          </a:p>
        </p:txBody>
      </p:sp>
    </p:spTree>
    <p:extLst>
      <p:ext uri="{BB962C8B-B14F-4D97-AF65-F5344CB8AC3E}">
        <p14:creationId xmlns:p14="http://schemas.microsoft.com/office/powerpoint/2010/main" val="25037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67836" y="188640"/>
            <a:ext cx="345639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Non-uniform interface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3552" y="1556792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7114" y="1844824"/>
            <a:ext cx="4073551" cy="1323439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smtClean="0">
                <a:solidFill>
                  <a:schemeClr val="accent3"/>
                </a:solidFill>
                <a:latin typeface="+mj-lt"/>
              </a:rPr>
              <a:t>Variable method names</a:t>
            </a:r>
          </a:p>
          <a:p>
            <a:pPr marL="457200" indent="-457200">
              <a:buAutoNum type="arabicPeriod"/>
            </a:pPr>
            <a:endParaRPr lang="en-US" sz="2000">
              <a:solidFill>
                <a:schemeClr val="accent3"/>
              </a:solidFill>
              <a:latin typeface="+mj-lt"/>
            </a:endParaRPr>
          </a:p>
          <a:p>
            <a:pPr marL="457200" indent="-457200">
              <a:buAutoNum type="arabicPeriod"/>
            </a:pPr>
            <a:endParaRPr lang="en-US" sz="2000" smtClean="0">
              <a:solidFill>
                <a:schemeClr val="accent3"/>
              </a:solidFill>
              <a:latin typeface="+mj-lt"/>
            </a:endParaRPr>
          </a:p>
          <a:p>
            <a:pPr marL="457200" indent="-457200">
              <a:buAutoNum type="arabicPeriod"/>
            </a:pPr>
            <a:r>
              <a:rPr lang="en-US" sz="2000" smtClean="0">
                <a:solidFill>
                  <a:schemeClr val="accent3"/>
                </a:solidFill>
                <a:latin typeface="+mj-lt"/>
              </a:rPr>
              <a:t>Variable method signatures</a:t>
            </a:r>
          </a:p>
        </p:txBody>
      </p:sp>
    </p:spTree>
    <p:extLst>
      <p:ext uri="{BB962C8B-B14F-4D97-AF65-F5344CB8AC3E}">
        <p14:creationId xmlns:p14="http://schemas.microsoft.com/office/powerpoint/2010/main" val="32379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5047" y="188640"/>
            <a:ext cx="302198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Variable signatures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0359" y="2340169"/>
            <a:ext cx="5851282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  <a:latin typeface="+mj-lt"/>
              </a:rPr>
              <a:t>Introduce Parameter Object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4789" y="1940059"/>
            <a:ext cx="1122423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  <a:latin typeface="+mj-lt"/>
              </a:rPr>
              <a:t>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9856" y="3325054"/>
            <a:ext cx="2890536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Refactoring, M.Fowler</a:t>
            </a:r>
          </a:p>
        </p:txBody>
      </p:sp>
    </p:spTree>
    <p:extLst>
      <p:ext uri="{BB962C8B-B14F-4D97-AF65-F5344CB8AC3E}">
        <p14:creationId xmlns:p14="http://schemas.microsoft.com/office/powerpoint/2010/main" val="10927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8923" y="188640"/>
            <a:ext cx="443422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Introduce Parameter Object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3552" y="1556792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0032" y="4708301"/>
            <a:ext cx="2831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48128" y="1553170"/>
            <a:ext cx="4608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0032" y="3924345"/>
            <a:ext cx="2541080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smtClean="0">
                <a:solidFill>
                  <a:schemeClr val="accent3"/>
                </a:solidFill>
                <a:latin typeface="+mj-lt"/>
              </a:rPr>
              <a:t>Parameter Objects</a:t>
            </a:r>
          </a:p>
          <a:p>
            <a:pPr algn="ctr"/>
            <a:r>
              <a:rPr lang="en-US" sz="1200" smtClean="0">
                <a:solidFill>
                  <a:schemeClr val="accent3"/>
                </a:solidFill>
                <a:latin typeface="+mj-lt"/>
              </a:rPr>
              <a:t>(DTO)</a:t>
            </a:r>
          </a:p>
        </p:txBody>
      </p:sp>
    </p:spTree>
    <p:extLst>
      <p:ext uri="{BB962C8B-B14F-4D97-AF65-F5344CB8AC3E}">
        <p14:creationId xmlns:p14="http://schemas.microsoft.com/office/powerpoint/2010/main" val="9866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416" y="1484784"/>
            <a:ext cx="51125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qty}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76120" y="1484784"/>
            <a:ext cx="4536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264" y="188640"/>
            <a:ext cx="278153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Generic dispatch</a:t>
            </a:r>
          </a:p>
        </p:txBody>
      </p:sp>
    </p:spTree>
    <p:extLst>
      <p:ext uri="{BB962C8B-B14F-4D97-AF65-F5344CB8AC3E}">
        <p14:creationId xmlns:p14="http://schemas.microsoft.com/office/powerpoint/2010/main" val="1166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416" y="1484784"/>
            <a:ext cx="51125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qty}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76120" y="1484784"/>
            <a:ext cx="4680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0973" y="4725144"/>
            <a:ext cx="6050054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  <a:latin typeface="+mj-lt"/>
              </a:rPr>
              <a:t>Still unable to make it generic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5264" y="188640"/>
            <a:ext cx="278153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Generic dispatch</a:t>
            </a:r>
          </a:p>
        </p:txBody>
      </p:sp>
    </p:spTree>
    <p:extLst>
      <p:ext uri="{BB962C8B-B14F-4D97-AF65-F5344CB8AC3E}">
        <p14:creationId xmlns:p14="http://schemas.microsoft.com/office/powerpoint/2010/main" val="21035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7503" y="188640"/>
            <a:ext cx="3817072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Variable method names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3939" y="2340169"/>
            <a:ext cx="2884123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  <a:latin typeface="+mj-lt"/>
              </a:rPr>
              <a:t>C# overloads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4789" y="1940059"/>
            <a:ext cx="1122423" cy="40011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chemeClr val="accent2"/>
                </a:solidFill>
                <a:latin typeface="+mj-lt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4220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64957" y="188640"/>
            <a:ext cx="2262159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Use overloads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8128" y="1553170"/>
            <a:ext cx="4608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3512" y="1553170"/>
            <a:ext cx="4608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416" y="1484784"/>
            <a:ext cx="51125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qty}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76120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264" y="188640"/>
            <a:ext cx="278153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Generic dispatch</a:t>
            </a:r>
          </a:p>
        </p:txBody>
      </p:sp>
    </p:spTree>
    <p:extLst>
      <p:ext uri="{BB962C8B-B14F-4D97-AF65-F5344CB8AC3E}">
        <p14:creationId xmlns:p14="http://schemas.microsoft.com/office/powerpoint/2010/main" val="2756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416" y="1484784"/>
            <a:ext cx="51125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qty}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poco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}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76120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0973" y="4725144"/>
            <a:ext cx="5960286" cy="58477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accent3"/>
                </a:solidFill>
                <a:latin typeface="+mj-lt"/>
              </a:rPr>
              <a:t>Now we can make it generic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5264" y="188640"/>
            <a:ext cx="278153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Generic dispatch</a:t>
            </a:r>
          </a:p>
        </p:txBody>
      </p:sp>
    </p:spTree>
    <p:extLst>
      <p:ext uri="{BB962C8B-B14F-4D97-AF65-F5344CB8AC3E}">
        <p14:creationId xmlns:p14="http://schemas.microsoft.com/office/powerpoint/2010/main" val="27582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6217" y="188640"/>
            <a:ext cx="215956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Create Item  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708" y="2060848"/>
            <a:ext cx="8304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Create(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IsNullOrEmpty(name))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ArgumentException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"Inventory item name cannot be null or empty"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Name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!=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null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string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Format(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"Inventory item with id </a:t>
            </a:r>
            <a:r>
              <a:rPr lang="en-US" sz="1200">
                <a:solidFill>
                  <a:srgbClr val="80FF8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{0}</a:t>
            </a:r>
            <a:r>
              <a:rPr lang="en-US" sz="120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has been already created"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, 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GetPrimaryKey()));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Name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name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true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6120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264" y="188640"/>
            <a:ext cx="278153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Generic dispatch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6724" y="148478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});       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6120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824" y="5273918"/>
            <a:ext cx="3570208" cy="83099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Dynamic dispatch </a:t>
            </a:r>
          </a:p>
          <a:p>
            <a:pPr algn="ctr"/>
            <a:r>
              <a:rPr lang="en-US" sz="2000" smtClean="0">
                <a:solidFill>
                  <a:schemeClr val="accent3"/>
                </a:solidFill>
                <a:latin typeface="+mj-lt"/>
              </a:rPr>
              <a:t>Is easy!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5264" y="188640"/>
            <a:ext cx="278153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Generic dispatch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6724" y="148478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});       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6120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0096" y="188640"/>
            <a:ext cx="361188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Non-uniform to uniform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6724" y="148478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});       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639616" y="2492896"/>
            <a:ext cx="16504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39616" y="3585952"/>
            <a:ext cx="16504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60296" y="2204864"/>
            <a:ext cx="22265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60296" y="3068960"/>
            <a:ext cx="2448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6120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0096" y="188640"/>
            <a:ext cx="3611887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Non-uniform to uniform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6724" y="148478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});       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…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639616" y="2492896"/>
            <a:ext cx="16504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39616" y="3585952"/>
            <a:ext cx="16504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60296" y="2204864"/>
            <a:ext cx="22265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60296" y="3068960"/>
            <a:ext cx="24482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78247" y="5273918"/>
            <a:ext cx="1837362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That’s silly</a:t>
            </a:r>
            <a:endParaRPr lang="en-US" sz="2000" smtClean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9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98916" y="188640"/>
            <a:ext cx="35942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Uniform grain interface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7748" y="1508591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98916" y="188640"/>
            <a:ext cx="359425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Uniform grain interface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27748" y="1508591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27748" y="3740839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interface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: </a:t>
            </a:r>
            <a:r>
              <a:rPr lang="en-US" sz="120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trike="sngStrike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Task</a:t>
            </a:r>
            <a:r>
              <a:rPr lang="en-US" sz="1200" strike="sngStrike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trike="sngStrike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CheckOut(</a:t>
            </a:r>
            <a:r>
              <a:rPr lang="en-US" sz="1200" strike="sngStrike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 strike="sngStrike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qty);</a:t>
            </a:r>
          </a:p>
          <a:p>
            <a:r>
              <a:rPr lang="en-US" sz="1200" strike="sngStrike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trike="sngStrike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 strike="sngStrike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</a:t>
            </a:r>
            <a:r>
              <a:rPr lang="en-US" sz="1200" strike="sngStrike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35960" y="2708920"/>
            <a:ext cx="0" cy="792088"/>
          </a:xfrm>
          <a:prstGeom prst="straightConnector1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1568" y="188640"/>
            <a:ext cx="460895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Uniform grain implementation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6724" y="1484784"/>
            <a:ext cx="44332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});       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1568" y="188640"/>
            <a:ext cx="460895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Uniform grain implementation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6724" y="1484784"/>
            <a:ext cx="44332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});       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39150" y="1484784"/>
            <a:ext cx="4943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63952" y="2780928"/>
            <a:ext cx="1296144" cy="0"/>
          </a:xfrm>
          <a:prstGeom prst="straightConnector1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1568" y="188640"/>
            <a:ext cx="460895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Uniform grain implementation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6724" y="1484784"/>
            <a:ext cx="44332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CheckOut(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{Qty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});        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());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Handle(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39150" y="1484784"/>
            <a:ext cx="4943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663952" y="2780928"/>
            <a:ext cx="1296144" cy="0"/>
          </a:xfrm>
          <a:prstGeom prst="straightConnector1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73251" y="5273918"/>
            <a:ext cx="2047356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That’s nice</a:t>
            </a:r>
            <a:endParaRPr lang="en-US" sz="2000" smtClean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85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98123" y="188640"/>
            <a:ext cx="359585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interface 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9856" y="2060848"/>
            <a:ext cx="2831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1230" y="188640"/>
            <a:ext cx="278954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Deactivate Item  </a:t>
            </a:r>
            <a:endParaRPr lang="en-US" sz="2400" dirty="0">
              <a:solidFill>
                <a:srgbClr val="E9E9E9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5758" y="2132856"/>
            <a:ext cx="58804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Deactivate()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if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(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!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Active)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throw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InvalidOperationException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	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this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GetPrimaryKey() </a:t>
            </a:r>
            <a:r>
              <a:rPr lang="en-US" sz="1200" smtClean="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+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69D85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" item is deactivated"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Active 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=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false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;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State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WriteStateAsync();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19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98123" y="188640"/>
            <a:ext cx="359585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interface 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9856" y="2060848"/>
            <a:ext cx="2831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98123" y="188640"/>
            <a:ext cx="359585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interface 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9856" y="2060848"/>
            <a:ext cx="2831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 strike="sngStrike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 strike="sngStrike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98123" y="188640"/>
            <a:ext cx="359585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interface 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9856" y="2060848"/>
            <a:ext cx="2831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 smtClean="0">
              <a:solidFill>
                <a:srgbClr val="569CD6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 strike="sngStrike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Qty;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[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Serializable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]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</a:t>
            </a:r>
            <a:r>
              <a:rPr lang="en-US" sz="1200" strike="sngStrike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</a:t>
            </a:r>
            <a:endParaRPr lang="en-US" sz="1200" strike="sngStrike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{}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79572" y="2676401"/>
            <a:ext cx="1132041" cy="52322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Noise</a:t>
            </a:r>
            <a:endParaRPr lang="en-US" sz="2000" smtClean="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7176120" y="2540541"/>
            <a:ext cx="1103452" cy="39747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464152" y="3068960"/>
            <a:ext cx="815420" cy="47954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1470" y="188640"/>
            <a:ext cx="258917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POCO interface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63752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DeactivateArgs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1470" y="188640"/>
            <a:ext cx="258917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POCO interface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63752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1470" y="188640"/>
            <a:ext cx="2589171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POCO interface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863752" y="1484784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23860" y="188640"/>
            <a:ext cx="1744388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Client-side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3872" y="1988840"/>
            <a:ext cx="2509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await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grain.CheckOut(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15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0371" y="1465620"/>
            <a:ext cx="77136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3"/>
                </a:solidFill>
                <a:latin typeface="+mj-lt"/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42755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23860" y="188640"/>
            <a:ext cx="1744388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Client-side</a:t>
            </a:r>
          </a:p>
        </p:txBody>
      </p:sp>
      <p:sp>
        <p:nvSpPr>
          <p:cNvPr id="2" name="Rectangle 1"/>
          <p:cNvSpPr/>
          <p:nvPr/>
        </p:nvSpPr>
        <p:spPr>
          <a:xfrm>
            <a:off x="4943872" y="1988840"/>
            <a:ext cx="2509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await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grain.CheckOut(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15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1824" y="3152001"/>
            <a:ext cx="3717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await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grain.Receive(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new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15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));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10371" y="1465620"/>
            <a:ext cx="771365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3"/>
                </a:solidFill>
                <a:latin typeface="+mj-lt"/>
              </a:rPr>
              <a:t>was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0715" y="2708920"/>
            <a:ext cx="830676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chemeClr val="accent3"/>
                </a:solidFill>
                <a:latin typeface="+mj-lt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31628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7448" y="1556792"/>
            <a:ext cx="4943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8048" y="1556792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046" y="188640"/>
            <a:ext cx="261802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is a POCO</a:t>
            </a:r>
          </a:p>
        </p:txBody>
      </p:sp>
    </p:spTree>
    <p:extLst>
      <p:ext uri="{BB962C8B-B14F-4D97-AF65-F5344CB8AC3E}">
        <p14:creationId xmlns:p14="http://schemas.microsoft.com/office/powerpoint/2010/main" val="18692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27448" y="1556792"/>
            <a:ext cx="4943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InventoryItemGrain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: </a:t>
            </a:r>
            <a:r>
              <a:rPr lang="en-US" sz="1200" smtClean="0">
                <a:solidFill>
                  <a:srgbClr val="B8D7A3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IInventoryItemGrain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item;</a:t>
            </a:r>
          </a:p>
          <a:p>
            <a:endParaRPr lang="en-US" sz="1200" smtClean="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Task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Receive(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object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args)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 item</a:t>
            </a:r>
            <a:r>
              <a:rPr lang="en-US" sz="1200">
                <a:solidFill>
                  <a:srgbClr val="B4B4B4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.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Handle((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dynamic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)args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);</a:t>
            </a: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 </a:t>
            </a:r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return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State.WriteStateAsync();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8048" y="1556792"/>
            <a:ext cx="44644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class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InventoryItem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{</a:t>
            </a:r>
          </a:p>
          <a:p>
            <a:r>
              <a:rPr lang="en-US" sz="1200" smtClean="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public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CheckOut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</a:p>
          <a:p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public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>
                <a:solidFill>
                  <a:srgbClr val="569CD6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void</a:t>
            </a:r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Handle(</a:t>
            </a:r>
            <a:r>
              <a:rPr lang="en-US" sz="1200" smtClean="0">
                <a:solidFill>
                  <a:srgbClr val="4EC9B0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Deactivate </a:t>
            </a:r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msg)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  <a:p>
            <a:r>
              <a:rPr lang="en-US" sz="120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{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  …</a:t>
            </a:r>
          </a:p>
          <a:p>
            <a:r>
              <a:rPr lang="en-US" sz="1200" smtClean="0">
                <a:solidFill>
                  <a:srgbClr val="DCDCDC"/>
                </a:solidFill>
                <a:highlight>
                  <a:srgbClr val="1E1E1E"/>
                </a:highlight>
                <a:latin typeface="Bitstream Vera Sans Mono" panose="020B0609030804020204" pitchFamily="49" charset="0"/>
              </a:rPr>
              <a:t>    }</a:t>
            </a:r>
            <a:endParaRPr lang="en-US" sz="1200">
              <a:solidFill>
                <a:srgbClr val="DCDCDC"/>
              </a:solidFill>
              <a:highlight>
                <a:srgbClr val="1E1E1E"/>
              </a:highlight>
              <a:latin typeface="Bitstream Vera Sans Mono" panose="020B06090308040202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046" y="188640"/>
            <a:ext cx="2618024" cy="46166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solidFill>
                  <a:srgbClr val="E9E9E9"/>
                </a:solidFill>
                <a:latin typeface="+mj-lt"/>
              </a:rPr>
              <a:t>Grain is a POCO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8584" y="4186098"/>
            <a:ext cx="5674950" cy="1331134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We can merge POCO methods</a:t>
            </a:r>
          </a:p>
          <a:p>
            <a:pPr algn="ctr"/>
            <a:r>
              <a:rPr lang="en-US" sz="2800" smtClean="0">
                <a:solidFill>
                  <a:schemeClr val="accent3"/>
                </a:solidFill>
                <a:latin typeface="+mj-lt"/>
              </a:rPr>
              <a:t>back to grain</a:t>
            </a:r>
          </a:p>
          <a:p>
            <a:pPr algn="ctr"/>
            <a:endParaRPr lang="en-US" sz="1050" smtClean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en-US" sz="1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(while still keeping them easily testable)</a:t>
            </a:r>
          </a:p>
        </p:txBody>
      </p:sp>
    </p:spTree>
    <p:extLst>
      <p:ext uri="{BB962C8B-B14F-4D97-AF65-F5344CB8AC3E}">
        <p14:creationId xmlns:p14="http://schemas.microsoft.com/office/powerpoint/2010/main" val="1447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a:spPr>
      <a:bodyPr wrap="none" rtlCol="0">
        <a:spAutoFit/>
      </a:bodyPr>
      <a:lstStyle>
        <a:defPPr algn="ctr">
          <a:defRPr sz="200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6541</Words>
  <Application>Microsoft Office PowerPoint</Application>
  <PresentationFormat>Widescreen</PresentationFormat>
  <Paragraphs>2068</Paragraphs>
  <Slides>134</Slides>
  <Notes>131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3" baseType="lpstr">
      <vt:lpstr>Arial</vt:lpstr>
      <vt:lpstr>Bitstream Vera Sans Mono</vt:lpstr>
      <vt:lpstr>Calibri</vt:lpstr>
      <vt:lpstr>Century Gothic</vt:lpstr>
      <vt:lpstr>Consolas</vt:lpstr>
      <vt:lpstr>Courier New</vt:lpstr>
      <vt:lpstr>Lucida Handwriting</vt:lpstr>
      <vt:lpstr>Palatino Linotype</vt:lpstr>
      <vt:lpstr>Executive</vt:lpstr>
      <vt:lpstr>The uniform interface is 42  (exclusively for Orleans Virtual Meetup)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2015-03-06T20:12:55Z</dcterms:created>
  <dcterms:modified xsi:type="dcterms:W3CDTF">2015-03-06T20:13:24Z</dcterms:modified>
</cp:coreProperties>
</file>